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0" r:id="rId2"/>
    <p:sldId id="382" r:id="rId3"/>
    <p:sldId id="383" r:id="rId4"/>
    <p:sldId id="384" r:id="rId5"/>
    <p:sldId id="385" r:id="rId6"/>
    <p:sldId id="378" r:id="rId7"/>
    <p:sldId id="375" r:id="rId8"/>
    <p:sldId id="387" r:id="rId9"/>
    <p:sldId id="374" r:id="rId10"/>
    <p:sldId id="379" r:id="rId11"/>
    <p:sldId id="380" r:id="rId12"/>
    <p:sldId id="388" r:id="rId13"/>
    <p:sldId id="366" r:id="rId14"/>
    <p:sldId id="376" r:id="rId15"/>
    <p:sldId id="373" r:id="rId16"/>
    <p:sldId id="269" r:id="rId17"/>
    <p:sldId id="348" r:id="rId18"/>
    <p:sldId id="349" r:id="rId19"/>
    <p:sldId id="350" r:id="rId20"/>
    <p:sldId id="352" r:id="rId21"/>
    <p:sldId id="353" r:id="rId22"/>
    <p:sldId id="354" r:id="rId23"/>
    <p:sldId id="355" r:id="rId24"/>
    <p:sldId id="356" r:id="rId25"/>
    <p:sldId id="357" r:id="rId26"/>
    <p:sldId id="358" r:id="rId27"/>
    <p:sldId id="359" r:id="rId28"/>
    <p:sldId id="360" r:id="rId29"/>
    <p:sldId id="361" r:id="rId30"/>
    <p:sldId id="362" r:id="rId31"/>
    <p:sldId id="363" r:id="rId32"/>
  </p:sldIdLst>
  <p:sldSz cx="9144000" cy="6858000" type="screen4x3"/>
  <p:notesSz cx="9866313" cy="67357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49C3C9"/>
    <a:srgbClr val="9D56B0"/>
    <a:srgbClr val="C9C9C9"/>
    <a:srgbClr val="E6E6E6"/>
    <a:srgbClr val="C5C5C5"/>
    <a:srgbClr val="828282"/>
    <a:srgbClr val="FF9393"/>
    <a:srgbClr val="FF7D7D"/>
    <a:srgbClr val="CFD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27" autoAdjust="0"/>
  </p:normalViewPr>
  <p:slideViewPr>
    <p:cSldViewPr>
      <p:cViewPr varScale="1">
        <p:scale>
          <a:sx n="94" d="100"/>
          <a:sy n="94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HOME13\osms$\home\pospisilovap\statistika\demografie%20sp&#225;dovost\Graf%20M&#352;%20do%20r%202018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HOME13\osms$\home\pospisilovap\statistika\demografie%20sp&#225;dovost\Graf%20Z&#352;%20do%20r%202018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HOME13\osms$\home\pospisilovap\statistika\demografie%20sp&#225;dovost\Graf%20S&#352;%20do%20r%202018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HOME13\osms$\home\pospisilovap\statistika\demografie%20sp&#225;dovost\Graf%20VO&#352;%20do%20r%202018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HOME13\osms$\home\pospisilovap\statistika\demografie%20sp&#225;dovost\Narozeni_v_Pk_1995-2019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150904529126385E-2"/>
          <c:y val="3.6268708221185379E-2"/>
          <c:w val="0.90380293393326672"/>
          <c:h val="0.8014308426424136"/>
        </c:manualLayout>
      </c:layout>
      <c:lineChart>
        <c:grouping val="standard"/>
        <c:varyColors val="0"/>
        <c:ser>
          <c:idx val="0"/>
          <c:order val="0"/>
          <c:spPr>
            <a:ln w="38100" cap="rnd">
              <a:solidFill>
                <a:srgbClr val="C00000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8.8184646150427457E-3"/>
                  <c:y val="5.60785753569103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D40-4C4F-8293-4F687B99B9C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757952820057004E-2"/>
                  <c:y val="2.80392876784541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D40-4C4F-8293-4F687B99B9C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8789764100284619E-3"/>
                  <c:y val="-5.60785753569103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D40-4C4F-8293-4F687B99B9C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9394882050142578E-3"/>
                  <c:y val="3.3647145214146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D40-4C4F-8293-4F687B99B9C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288208717549848E-2"/>
                  <c:y val="1.1215715071382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D40-4C4F-8293-4F687B99B9CF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7.0547716920342188E-2"/>
                  <c:y val="-2.5235358910609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D40-4C4F-8293-4F687B99B9CF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3198996407806546E-2"/>
                  <c:y val="-4.7666789053373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D40-4C4F-8293-4F687B99B9CF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6167185127578525E-2"/>
                  <c:y val="-4.7666789053373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D40-4C4F-8293-4F687B99B9CF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0288208717549902E-2"/>
                  <c:y val="-8.41178630353657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D40-4C4F-8293-4F687B99B9CF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4092323075213866E-2"/>
                  <c:y val="4.97540601219731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D40-4C4F-8293-4F687B99B9CF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8812463256907701E-2"/>
                  <c:y val="4.1666666666666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AD40-4C4F-8293-4F687B99B9CF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646090534979424E-2"/>
                  <c:y val="-4.62962962962962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AD40-4C4F-8293-4F687B99B9CF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1.0288208717549794E-2"/>
                  <c:y val="-1.962750137491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AD40-4C4F-8293-4F687B99B9CF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2.3515905640114063E-2"/>
                  <c:y val="5.6078575356910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AD40-4C4F-8293-4F687B99B9CF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'1.1'!$B$3:$O$3</c:f>
              <c:strCache>
                <c:ptCount val="14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  <c:pt idx="10">
                  <c:v>2017/18</c:v>
                </c:pt>
                <c:pt idx="11">
                  <c:v>2018/19</c:v>
                </c:pt>
                <c:pt idx="12">
                  <c:v>2019/20</c:v>
                </c:pt>
                <c:pt idx="13">
                  <c:v>2020/21</c:v>
                </c:pt>
              </c:strCache>
            </c:strRef>
          </c:cat>
          <c:val>
            <c:numRef>
              <c:f>'1.1'!$B$4:$O$4</c:f>
              <c:numCache>
                <c:formatCode>General</c:formatCode>
                <c:ptCount val="14"/>
                <c:pt idx="0">
                  <c:v>15549</c:v>
                </c:pt>
                <c:pt idx="1">
                  <c:v>16074</c:v>
                </c:pt>
                <c:pt idx="2">
                  <c:v>16629</c:v>
                </c:pt>
                <c:pt idx="3">
                  <c:v>17490</c:v>
                </c:pt>
                <c:pt idx="4">
                  <c:v>17994</c:v>
                </c:pt>
                <c:pt idx="5">
                  <c:v>18572</c:v>
                </c:pt>
                <c:pt idx="6">
                  <c:v>18976</c:v>
                </c:pt>
                <c:pt idx="7">
                  <c:v>19080</c:v>
                </c:pt>
                <c:pt idx="8">
                  <c:v>18931</c:v>
                </c:pt>
                <c:pt idx="9">
                  <c:v>18570</c:v>
                </c:pt>
                <c:pt idx="10">
                  <c:v>18477</c:v>
                </c:pt>
                <c:pt idx="11">
                  <c:v>18513</c:v>
                </c:pt>
                <c:pt idx="12">
                  <c:v>18521</c:v>
                </c:pt>
                <c:pt idx="13">
                  <c:v>18068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AD40-4C4F-8293-4F687B99B9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905744"/>
        <c:axId val="159906304"/>
      </c:lineChart>
      <c:catAx>
        <c:axId val="15990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cs-CZ"/>
          </a:p>
        </c:txPr>
        <c:crossAx val="159906304"/>
        <c:crosses val="autoZero"/>
        <c:auto val="1"/>
        <c:lblAlgn val="ctr"/>
        <c:lblOffset val="100"/>
        <c:noMultiLvlLbl val="0"/>
      </c:catAx>
      <c:valAx>
        <c:axId val="159906304"/>
        <c:scaling>
          <c:orientation val="minMax"/>
          <c:min val="1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159905744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3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355791890408863E-2"/>
          <c:y val="6.7128097429478256E-2"/>
          <c:w val="0.89286600075496658"/>
          <c:h val="0.75562736949547971"/>
        </c:manualLayout>
      </c:layout>
      <c:lineChart>
        <c:grouping val="standard"/>
        <c:varyColors val="0"/>
        <c:ser>
          <c:idx val="0"/>
          <c:order val="0"/>
          <c:spPr>
            <a:ln w="31750" cap="rnd">
              <a:solidFill>
                <a:srgbClr val="C00000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3.7805229921925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203-4083-B68F-EE5BA088953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9151952486448952E-3"/>
                  <c:y val="-1.890261496096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203-4083-B68F-EE5BA088953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1625466962057816E-2"/>
                  <c:y val="-2.70037356585189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203-4083-B68F-EE5BA088953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2473514475608593E-2"/>
                  <c:y val="3.5104856356073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203-4083-B68F-EE5BA0889532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2879881216123049E-3"/>
                  <c:y val="3.7805229921925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203-4083-B68F-EE5BA0889532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3727928729673298E-3"/>
                  <c:y val="1.8902614960962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203-4083-B68F-EE5BA0889532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4134295470188285E-2"/>
                  <c:y val="-4.3205977053628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203-4083-B68F-EE5BA0889532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2.1863964364836914E-2"/>
                  <c:y val="-5.40074713170369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203-4083-B68F-EE5BA0889532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0812733481028908E-2"/>
                  <c:y val="-5.6707844882887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203-4083-B68F-EE5BA0889532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3118378618902148E-2"/>
                  <c:y val="-4.950627680654877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203-4083-B68F-EE5BA0889532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5.6846307348575979E-2"/>
                  <c:y val="-4.3205977053628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F203-4083-B68F-EE5BA0889532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2.915195248644815E-3"/>
                  <c:y val="2.9704109224369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F203-4083-B68F-EE5BA0889532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7.1422283591800695E-2"/>
                  <c:y val="-3.2404482790221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F203-4083-B68F-EE5BA0889532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4.5185526353996294E-2"/>
                  <c:y val="-4.590635061948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F203-4083-B68F-EE5BA0889532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'1.3'!$B$3:$O$3</c:f>
              <c:strCache>
                <c:ptCount val="14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  <c:pt idx="10">
                  <c:v>2017/18</c:v>
                </c:pt>
                <c:pt idx="11">
                  <c:v>2018/19</c:v>
                </c:pt>
                <c:pt idx="12">
                  <c:v>2019/20</c:v>
                </c:pt>
                <c:pt idx="13">
                  <c:v>2020/21</c:v>
                </c:pt>
              </c:strCache>
            </c:strRef>
          </c:cat>
          <c:val>
            <c:numRef>
              <c:f>'1.3'!$B$4:$O$4</c:f>
              <c:numCache>
                <c:formatCode>#,##0</c:formatCode>
                <c:ptCount val="14"/>
                <c:pt idx="0">
                  <c:v>44034</c:v>
                </c:pt>
                <c:pt idx="1">
                  <c:v>42519</c:v>
                </c:pt>
                <c:pt idx="2">
                  <c:v>41272</c:v>
                </c:pt>
                <c:pt idx="3">
                  <c:v>40986</c:v>
                </c:pt>
                <c:pt idx="4">
                  <c:v>41225</c:v>
                </c:pt>
                <c:pt idx="5">
                  <c:v>41606</c:v>
                </c:pt>
                <c:pt idx="6">
                  <c:v>42400</c:v>
                </c:pt>
                <c:pt idx="7">
                  <c:v>43317</c:v>
                </c:pt>
                <c:pt idx="8">
                  <c:v>44202</c:v>
                </c:pt>
                <c:pt idx="9">
                  <c:v>45198</c:v>
                </c:pt>
                <c:pt idx="10">
                  <c:v>46010</c:v>
                </c:pt>
                <c:pt idx="11" formatCode="General">
                  <c:v>46791</c:v>
                </c:pt>
                <c:pt idx="12" formatCode="General">
                  <c:v>47350</c:v>
                </c:pt>
                <c:pt idx="13" formatCode="General">
                  <c:v>47804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F203-4083-B68F-EE5BA08895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908544"/>
        <c:axId val="159909104"/>
      </c:lineChart>
      <c:catAx>
        <c:axId val="15990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cs-CZ"/>
          </a:p>
        </c:txPr>
        <c:crossAx val="159909104"/>
        <c:crosses val="autoZero"/>
        <c:auto val="1"/>
        <c:lblAlgn val="ctr"/>
        <c:lblOffset val="100"/>
        <c:noMultiLvlLbl val="0"/>
      </c:catAx>
      <c:valAx>
        <c:axId val="159909104"/>
        <c:scaling>
          <c:orientation val="minMax"/>
          <c:min val="39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159908544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300" b="1"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095791009447069E-2"/>
          <c:y val="5.1400554097404488E-2"/>
          <c:w val="0.89353157270863381"/>
          <c:h val="0.7679294704950167"/>
        </c:manualLayout>
      </c:layout>
      <c:lineChart>
        <c:grouping val="standard"/>
        <c:varyColors val="0"/>
        <c:ser>
          <c:idx val="0"/>
          <c:order val="0"/>
          <c:spPr>
            <a:ln w="31750" cap="rnd">
              <a:solidFill>
                <a:srgbClr val="C00000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2.6873735792441796E-2"/>
                  <c:y val="4.1267661665730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A71-4926-8AD1-3E5FBC89B2D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9283802649822597E-3"/>
                  <c:y val="-2.751177048857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A71-4926-8AD1-3E5FBC89B2D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837517451085928E-2"/>
                  <c:y val="3.5765301635152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A71-4926-8AD1-3E5FBC89B2D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89257039747339E-3"/>
                  <c:y val="-1.9258239342005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A71-4926-8AD1-3E5FBC89B2D7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7.4104753312278254E-2"/>
                  <c:y val="4.4018832781725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A71-4926-8AD1-3E5FBC89B2D7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3730087848559352E-2"/>
                  <c:y val="3.8516478684010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A71-4926-8AD1-3E5FBC89B2D7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8534471722384687E-2"/>
                  <c:y val="5.83067566742037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A71-4926-8AD1-3E5FBC89B2D7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"/>
                  <c:y val="-4.16666666666667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A71-4926-8AD1-3E5FBC89B2D7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"/>
                  <c:y val="4.6296296296296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A71-4926-8AD1-3E5FBC89B2D7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-6.94444444444444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A71-4926-8AD1-3E5FBC89B2D7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6.4829821717990272E-3"/>
                  <c:y val="2.7777777777777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A71-4926-8AD1-3E5FBC89B2D7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1.0374665463718846E-2"/>
                  <c:y val="2.4760593439720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A71-4926-8AD1-3E5FBC89B2D7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4.5969410194092196E-2"/>
                  <c:y val="-3.6171610228504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4A71-4926-8AD1-3E5FBC89B2D7}"/>
                </c:ext>
                <c:ext xmlns:c15="http://schemas.microsoft.com/office/drawing/2012/chart" uri="{CE6537A1-D6FC-4f65-9D91-7224C49458BB}">
                  <c15:layout>
                    <c:manualLayout>
                      <c:w val="6.2084962325026714E-2"/>
                      <c:h val="7.6675304351668874E-2"/>
                    </c:manualLayout>
                  </c15:layout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SŠ!$B$5:$O$5</c:f>
              <c:strCache>
                <c:ptCount val="14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  <c:pt idx="10">
                  <c:v>2017/18</c:v>
                </c:pt>
                <c:pt idx="11">
                  <c:v>2018/19</c:v>
                </c:pt>
                <c:pt idx="12">
                  <c:v>2019/20</c:v>
                </c:pt>
                <c:pt idx="13">
                  <c:v>2020/21</c:v>
                </c:pt>
              </c:strCache>
            </c:strRef>
          </c:cat>
          <c:val>
            <c:numRef>
              <c:f>SŠ!$B$6:$O$6</c:f>
              <c:numCache>
                <c:formatCode>General</c:formatCode>
                <c:ptCount val="14"/>
                <c:pt idx="0">
                  <c:v>27645</c:v>
                </c:pt>
                <c:pt idx="1">
                  <c:v>27365</c:v>
                </c:pt>
                <c:pt idx="2">
                  <c:v>26878</c:v>
                </c:pt>
                <c:pt idx="3">
                  <c:v>26104</c:v>
                </c:pt>
                <c:pt idx="4">
                  <c:v>24485</c:v>
                </c:pt>
                <c:pt idx="5">
                  <c:v>22884</c:v>
                </c:pt>
                <c:pt idx="6">
                  <c:v>21965</c:v>
                </c:pt>
                <c:pt idx="7" formatCode="0">
                  <c:v>21546</c:v>
                </c:pt>
                <c:pt idx="8" formatCode="0">
                  <c:v>21491</c:v>
                </c:pt>
                <c:pt idx="9" formatCode="0">
                  <c:v>21597</c:v>
                </c:pt>
                <c:pt idx="10">
                  <c:v>21567</c:v>
                </c:pt>
                <c:pt idx="11">
                  <c:v>21663</c:v>
                </c:pt>
                <c:pt idx="12">
                  <c:v>21868</c:v>
                </c:pt>
                <c:pt idx="13">
                  <c:v>22322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4A71-4926-8AD1-3E5FBC89B2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539200"/>
        <c:axId val="160539760"/>
      </c:lineChart>
      <c:catAx>
        <c:axId val="160539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cs-CZ"/>
          </a:p>
        </c:txPr>
        <c:crossAx val="160539760"/>
        <c:crosses val="autoZero"/>
        <c:auto val="1"/>
        <c:lblAlgn val="ctr"/>
        <c:lblOffset val="100"/>
        <c:noMultiLvlLbl val="0"/>
      </c:catAx>
      <c:valAx>
        <c:axId val="160539760"/>
        <c:scaling>
          <c:orientation val="minMax"/>
          <c:max val="28000"/>
          <c:min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160539200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300" b="1">
          <a:solidFill>
            <a:sysClr val="windowText" lastClr="000000"/>
          </a:solidFill>
        </a:defRPr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995546791097284E-2"/>
          <c:y val="3.6268708221185379E-2"/>
          <c:w val="0.91348854756878861"/>
          <c:h val="0.79583689435966543"/>
        </c:manualLayout>
      </c:layout>
      <c:lineChart>
        <c:grouping val="standard"/>
        <c:varyColors val="0"/>
        <c:ser>
          <c:idx val="0"/>
          <c:order val="0"/>
          <c:spPr>
            <a:ln w="31750" cap="rnd">
              <a:solidFill>
                <a:srgbClr val="C00000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2.5235358910609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035-4E8B-BE2B-8FFCD69260C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6138484612820805E-2"/>
                  <c:y val="2.2431430142764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035-4E8B-BE2B-8FFCD69260C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3804114357663964E-2"/>
                  <c:y val="4.7666899444270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035-4E8B-BE2B-8FFCD69260C0}"/>
                </c:ext>
                <c:ext xmlns:c15="http://schemas.microsoft.com/office/drawing/2012/chart" uri="{CE6537A1-D6FC-4f65-9D91-7224C49458BB}">
                  <c15:layout>
                    <c:manualLayout>
                      <c:w val="5.188196681850165E-2"/>
                      <c:h val="5.291013584924488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4.409232307521333E-3"/>
                  <c:y val="2.2431430142764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035-4E8B-BE2B-8FFCD69260C0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0864626152649705E-2"/>
                  <c:y val="-4.2058931517682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035-4E8B-BE2B-8FFCD69260C0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3227696922564159E-2"/>
                  <c:y val="-4.4862860285528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035-4E8B-BE2B-8FFCD69260C0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0576417435099803E-2"/>
                  <c:y val="-4.4862860285528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035-4E8B-BE2B-8FFCD69260C0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32276969225641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035-4E8B-BE2B-8FFCD69260C0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7.3487205125355361E-3"/>
                  <c:y val="-1.4019643839227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035-4E8B-BE2B-8FFCD69260C0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"/>
                  <c:y val="-3.3647145214146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035-4E8B-BE2B-8FFCD69260C0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3227696922564159E-2"/>
                  <c:y val="-3.3647145214146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035-4E8B-BE2B-8FFCD69260C0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0288208717550009E-2"/>
                  <c:y val="-4.2058931517682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035-4E8B-BE2B-8FFCD69260C0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2.204616153760704E-2"/>
                  <c:y val="-4.2058931517682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8035-4E8B-BE2B-8FFCD69260C0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SŠ!$B$4:$O$4</c:f>
              <c:strCache>
                <c:ptCount val="14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  <c:pt idx="10">
                  <c:v>2017/18</c:v>
                </c:pt>
                <c:pt idx="11">
                  <c:v>2018/19</c:v>
                </c:pt>
                <c:pt idx="12">
                  <c:v>2019/20</c:v>
                </c:pt>
                <c:pt idx="13">
                  <c:v>2020/21</c:v>
                </c:pt>
              </c:strCache>
            </c:strRef>
          </c:cat>
          <c:val>
            <c:numRef>
              <c:f>SŠ!$B$5:$O$5</c:f>
              <c:numCache>
                <c:formatCode>General</c:formatCode>
                <c:ptCount val="14"/>
                <c:pt idx="0">
                  <c:v>1633</c:v>
                </c:pt>
                <c:pt idx="1">
                  <c:v>1435</c:v>
                </c:pt>
                <c:pt idx="2">
                  <c:v>1367</c:v>
                </c:pt>
                <c:pt idx="3">
                  <c:v>1418</c:v>
                </c:pt>
                <c:pt idx="4">
                  <c:v>1473</c:v>
                </c:pt>
                <c:pt idx="5">
                  <c:v>1467</c:v>
                </c:pt>
                <c:pt idx="6">
                  <c:v>1467</c:v>
                </c:pt>
                <c:pt idx="7" formatCode="0">
                  <c:v>1369</c:v>
                </c:pt>
                <c:pt idx="8" formatCode="0">
                  <c:v>1227</c:v>
                </c:pt>
                <c:pt idx="9" formatCode="0">
                  <c:v>1050</c:v>
                </c:pt>
                <c:pt idx="10">
                  <c:v>974</c:v>
                </c:pt>
                <c:pt idx="11">
                  <c:v>742</c:v>
                </c:pt>
                <c:pt idx="12">
                  <c:v>732</c:v>
                </c:pt>
                <c:pt idx="13">
                  <c:v>774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8035-4E8B-BE2B-8FFCD69260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542000"/>
        <c:axId val="160542560"/>
      </c:lineChart>
      <c:catAx>
        <c:axId val="16054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cs-CZ"/>
          </a:p>
        </c:txPr>
        <c:crossAx val="160542560"/>
        <c:crosses val="autoZero"/>
        <c:auto val="1"/>
        <c:lblAlgn val="ctr"/>
        <c:lblOffset val="100"/>
        <c:noMultiLvlLbl val="0"/>
      </c:catAx>
      <c:valAx>
        <c:axId val="160542560"/>
        <c:scaling>
          <c:orientation val="minMax"/>
          <c:min val="7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160542000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3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820595691387824E-2"/>
          <c:y val="3.4989426812530457E-2"/>
          <c:w val="0.93357487368253833"/>
          <c:h val="0.75394005223441141"/>
        </c:manualLayout>
      </c:layout>
      <c:lineChart>
        <c:grouping val="standard"/>
        <c:varyColors val="0"/>
        <c:ser>
          <c:idx val="0"/>
          <c:order val="0"/>
          <c:tx>
            <c:strRef>
              <c:f>Okresy!$A$4</c:f>
              <c:strCache>
                <c:ptCount val="1"/>
                <c:pt idx="0">
                  <c:v>Chrudim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Okresy!$J$3:$AA$3</c:f>
              <c:numCache>
                <c:formatCode>General</c:formatCod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numCache>
            </c:numRef>
          </c:cat>
          <c:val>
            <c:numRef>
              <c:f>Okresy!$J$4:$AA$4</c:f>
              <c:numCache>
                <c:formatCode>#,##0</c:formatCode>
                <c:ptCount val="18"/>
                <c:pt idx="0">
                  <c:v>937</c:v>
                </c:pt>
                <c:pt idx="1">
                  <c:v>979</c:v>
                </c:pt>
                <c:pt idx="2">
                  <c:v>1019</c:v>
                </c:pt>
                <c:pt idx="3">
                  <c:v>1023</c:v>
                </c:pt>
                <c:pt idx="4">
                  <c:v>1126</c:v>
                </c:pt>
                <c:pt idx="5">
                  <c:v>1140</c:v>
                </c:pt>
                <c:pt idx="6">
                  <c:v>1077</c:v>
                </c:pt>
                <c:pt idx="7">
                  <c:v>1111</c:v>
                </c:pt>
                <c:pt idx="8">
                  <c:v>1047</c:v>
                </c:pt>
                <c:pt idx="9">
                  <c:v>1071</c:v>
                </c:pt>
                <c:pt idx="10">
                  <c:v>994</c:v>
                </c:pt>
                <c:pt idx="11">
                  <c:v>1088</c:v>
                </c:pt>
                <c:pt idx="12">
                  <c:v>1055</c:v>
                </c:pt>
                <c:pt idx="13">
                  <c:v>1093</c:v>
                </c:pt>
                <c:pt idx="14">
                  <c:v>1083</c:v>
                </c:pt>
                <c:pt idx="15">
                  <c:v>1096</c:v>
                </c:pt>
                <c:pt idx="16">
                  <c:v>1151</c:v>
                </c:pt>
                <c:pt idx="17">
                  <c:v>1126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11B-4101-82C2-5299FCBB3F47}"/>
            </c:ext>
          </c:extLst>
        </c:ser>
        <c:ser>
          <c:idx val="1"/>
          <c:order val="1"/>
          <c:tx>
            <c:strRef>
              <c:f>Okresy!$A$5</c:f>
              <c:strCache>
                <c:ptCount val="1"/>
                <c:pt idx="0">
                  <c:v>Pardubice</c:v>
                </c:pt>
              </c:strCache>
            </c:strRef>
          </c:tx>
          <c:spPr>
            <a:ln w="3175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Okresy!$J$3:$AA$3</c:f>
              <c:numCache>
                <c:formatCode>General</c:formatCod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numCache>
            </c:numRef>
          </c:cat>
          <c:val>
            <c:numRef>
              <c:f>Okresy!$J$5:$AA$5</c:f>
              <c:numCache>
                <c:formatCode>#,##0</c:formatCode>
                <c:ptCount val="18"/>
                <c:pt idx="0">
                  <c:v>1404</c:v>
                </c:pt>
                <c:pt idx="1">
                  <c:v>1472</c:v>
                </c:pt>
                <c:pt idx="2">
                  <c:v>1465</c:v>
                </c:pt>
                <c:pt idx="3">
                  <c:v>1638</c:v>
                </c:pt>
                <c:pt idx="4">
                  <c:v>1836</c:v>
                </c:pt>
                <c:pt idx="5">
                  <c:v>1872</c:v>
                </c:pt>
                <c:pt idx="6">
                  <c:v>1880</c:v>
                </c:pt>
                <c:pt idx="7">
                  <c:v>1856</c:v>
                </c:pt>
                <c:pt idx="8">
                  <c:v>1758</c:v>
                </c:pt>
                <c:pt idx="9">
                  <c:v>1813</c:v>
                </c:pt>
                <c:pt idx="10">
                  <c:v>1701</c:v>
                </c:pt>
                <c:pt idx="11">
                  <c:v>1795</c:v>
                </c:pt>
                <c:pt idx="12">
                  <c:v>1794</c:v>
                </c:pt>
                <c:pt idx="13">
                  <c:v>1854</c:v>
                </c:pt>
                <c:pt idx="14">
                  <c:v>1782</c:v>
                </c:pt>
                <c:pt idx="15">
                  <c:v>1827</c:v>
                </c:pt>
                <c:pt idx="16">
                  <c:v>1932</c:v>
                </c:pt>
                <c:pt idx="17">
                  <c:v>1834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11B-4101-82C2-5299FCBB3F47}"/>
            </c:ext>
          </c:extLst>
        </c:ser>
        <c:ser>
          <c:idx val="2"/>
          <c:order val="2"/>
          <c:tx>
            <c:strRef>
              <c:f>Okresy!$A$6</c:f>
              <c:strCache>
                <c:ptCount val="1"/>
                <c:pt idx="0">
                  <c:v>Svitavy</c:v>
                </c:pt>
              </c:strCache>
            </c:strRef>
          </c:tx>
          <c:spPr>
            <a:ln w="317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Okresy!$J$3:$AA$3</c:f>
              <c:numCache>
                <c:formatCode>General</c:formatCod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numCache>
            </c:numRef>
          </c:cat>
          <c:val>
            <c:numRef>
              <c:f>Okresy!$J$6:$AA$6</c:f>
              <c:numCache>
                <c:formatCode>#,##0</c:formatCode>
                <c:ptCount val="18"/>
                <c:pt idx="0">
                  <c:v>982</c:v>
                </c:pt>
                <c:pt idx="1">
                  <c:v>990</c:v>
                </c:pt>
                <c:pt idx="2">
                  <c:v>1009</c:v>
                </c:pt>
                <c:pt idx="3">
                  <c:v>1072</c:v>
                </c:pt>
                <c:pt idx="4">
                  <c:v>1193</c:v>
                </c:pt>
                <c:pt idx="5">
                  <c:v>1152</c:v>
                </c:pt>
                <c:pt idx="6">
                  <c:v>1126</c:v>
                </c:pt>
                <c:pt idx="7">
                  <c:v>1158</c:v>
                </c:pt>
                <c:pt idx="8">
                  <c:v>1067</c:v>
                </c:pt>
                <c:pt idx="9">
                  <c:v>1059</c:v>
                </c:pt>
                <c:pt idx="10">
                  <c:v>981</c:v>
                </c:pt>
                <c:pt idx="11">
                  <c:v>1040</c:v>
                </c:pt>
                <c:pt idx="12">
                  <c:v>1033</c:v>
                </c:pt>
                <c:pt idx="13">
                  <c:v>1073</c:v>
                </c:pt>
                <c:pt idx="14">
                  <c:v>1075</c:v>
                </c:pt>
                <c:pt idx="15">
                  <c:v>1088</c:v>
                </c:pt>
                <c:pt idx="16">
                  <c:v>1090</c:v>
                </c:pt>
                <c:pt idx="17">
                  <c:v>1060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11B-4101-82C2-5299FCBB3F47}"/>
            </c:ext>
          </c:extLst>
        </c:ser>
        <c:ser>
          <c:idx val="3"/>
          <c:order val="3"/>
          <c:tx>
            <c:strRef>
              <c:f>Okresy!$A$7</c:f>
              <c:strCache>
                <c:ptCount val="1"/>
                <c:pt idx="0">
                  <c:v>Ústí nad Orlicí</c:v>
                </c:pt>
              </c:strCache>
            </c:strRef>
          </c:tx>
          <c:spPr>
            <a:ln w="3175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Okresy!$J$3:$AA$3</c:f>
              <c:numCache>
                <c:formatCode>General</c:formatCod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numCache>
            </c:numRef>
          </c:cat>
          <c:val>
            <c:numRef>
              <c:f>Okresy!$J$7:$AA$7</c:f>
              <c:numCache>
                <c:formatCode>#,##0</c:formatCode>
                <c:ptCount val="18"/>
                <c:pt idx="0">
                  <c:v>1322</c:v>
                </c:pt>
                <c:pt idx="1">
                  <c:v>1380</c:v>
                </c:pt>
                <c:pt idx="2">
                  <c:v>1416</c:v>
                </c:pt>
                <c:pt idx="3">
                  <c:v>1515</c:v>
                </c:pt>
                <c:pt idx="4">
                  <c:v>1554</c:v>
                </c:pt>
                <c:pt idx="5">
                  <c:v>1588</c:v>
                </c:pt>
                <c:pt idx="6">
                  <c:v>1561</c:v>
                </c:pt>
                <c:pt idx="7">
                  <c:v>1596</c:v>
                </c:pt>
                <c:pt idx="8">
                  <c:v>1440</c:v>
                </c:pt>
                <c:pt idx="9">
                  <c:v>1442</c:v>
                </c:pt>
                <c:pt idx="10">
                  <c:v>1401</c:v>
                </c:pt>
                <c:pt idx="11">
                  <c:v>1487</c:v>
                </c:pt>
                <c:pt idx="12">
                  <c:v>1420</c:v>
                </c:pt>
                <c:pt idx="13">
                  <c:v>1513</c:v>
                </c:pt>
                <c:pt idx="14">
                  <c:v>1432</c:v>
                </c:pt>
                <c:pt idx="15">
                  <c:v>1515</c:v>
                </c:pt>
                <c:pt idx="16">
                  <c:v>1499</c:v>
                </c:pt>
                <c:pt idx="17">
                  <c:v>1434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11B-4101-82C2-5299FCBB3F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483408"/>
        <c:axId val="160483968"/>
      </c:lineChart>
      <c:catAx>
        <c:axId val="16048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cs-CZ"/>
          </a:p>
        </c:txPr>
        <c:crossAx val="160483968"/>
        <c:crosses val="autoZero"/>
        <c:auto val="1"/>
        <c:lblAlgn val="ctr"/>
        <c:lblOffset val="100"/>
        <c:noMultiLvlLbl val="0"/>
      </c:catAx>
      <c:valAx>
        <c:axId val="160483968"/>
        <c:scaling>
          <c:orientation val="minMax"/>
          <c:min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160483408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legend>
      <c:legendPos val="b"/>
      <c:overlay val="0"/>
      <c:spPr>
        <a:solidFill>
          <a:schemeClr val="bg1"/>
        </a:solidFill>
        <a:ln w="25400">
          <a:noFill/>
        </a:ln>
      </c:spPr>
      <c:txPr>
        <a:bodyPr/>
        <a:lstStyle/>
        <a:p>
          <a:pPr>
            <a:defRPr sz="1400"/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0.69669</cdr:x>
      <cdr:y>0.0327</cdr:y>
    </cdr:from>
    <cdr:to>
      <cdr:x>0.81635</cdr:x>
      <cdr:y>0.09462</cdr:y>
    </cdr:to>
    <cdr:sp macro="" textlink="">
      <cdr:nvSpPr>
        <cdr:cNvPr id="2" name="TextovéPole 4">
          <a:extLst xmlns:a="http://schemas.openxmlformats.org/drawingml/2006/main">
            <a:ext uri="{FF2B5EF4-FFF2-40B4-BE49-F238E27FC236}">
              <a16:creationId xmlns="" xmlns:a16="http://schemas.microsoft.com/office/drawing/2014/main" id="{97432AB0-530A-4AC6-A95A-FAE70BD3438D}"/>
            </a:ext>
          </a:extLst>
        </cdr:cNvPr>
        <cdr:cNvSpPr txBox="1"/>
      </cdr:nvSpPr>
      <cdr:spPr>
        <a:xfrm xmlns:a="http://schemas.openxmlformats.org/drawingml/2006/main">
          <a:off x="6070256" y="153100"/>
          <a:ext cx="1042604" cy="2899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sz="1200" b="1" dirty="0"/>
            <a:t>1. ročník ZŠ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255" cy="338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587733" y="0"/>
            <a:ext cx="4276254" cy="338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47121-42C2-4A0C-AC87-47DDE45701DA}" type="datetimeFigureOut">
              <a:rPr lang="cs-CZ" smtClean="0"/>
              <a:t>15.10.2021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6397620"/>
            <a:ext cx="4276255" cy="338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587733" y="6397620"/>
            <a:ext cx="4276254" cy="338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3452E-45C2-430A-98EE-EF04401D73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901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6E39D-8CEC-480D-90F7-4D55D0A4788D}" type="datetimeFigureOut">
              <a:rPr lang="cs-CZ" smtClean="0"/>
              <a:t>15.10.2021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417888" y="841375"/>
            <a:ext cx="303053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86632" y="3241586"/>
            <a:ext cx="7893050" cy="265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6397807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588627" y="6397807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36C6B-05E1-431B-ABBC-7ED035F33F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669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36C6B-05E1-431B-ABBC-7ED035F33FC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5475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36C6B-05E1-431B-ABBC-7ED035F33FC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6329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36C6B-05E1-431B-ABBC-7ED035F33FC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252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36C6B-05E1-431B-ABBC-7ED035F33FC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2094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36C6B-05E1-431B-ABBC-7ED035F33FC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3003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15.10.2021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898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15.10.2021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341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15.10.2021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145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15.10.2021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5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15.10.2021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3956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15.10.2021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934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15.10.2021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221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15.10.2021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792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15.10.2021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716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15.10.2021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45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15.10.2021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10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52987-9464-4A64-994A-879404844E0D}" type="datetimeFigureOut">
              <a:rPr lang="cs-CZ" smtClean="0"/>
              <a:t>15.10.2021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43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lickevzdelani.cz/Management-skol/Reditelna/Prijimaci-rizeni-na-S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rijimacky.cermat.cz/" TargetMode="External"/><Relationship Id="rId4" Type="http://schemas.openxmlformats.org/officeDocument/2006/relationships/hyperlink" Target="https://www.msmt.cz/vzdelavani/stredni-vzdelavani/prijimani-na-stredni-skoly-a-konzervator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590600"/>
            <a:ext cx="9144001" cy="700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5971951"/>
            <a:ext cx="936104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-108520" y="1"/>
            <a:ext cx="9361040" cy="980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-120893" y="-23328"/>
            <a:ext cx="9361040" cy="1367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367057"/>
          </a:xfrm>
        </p:spPr>
        <p:txBody>
          <a:bodyPr>
            <a:noAutofit/>
          </a:bodyPr>
          <a:lstStyle/>
          <a:p>
            <a:r>
              <a:rPr lang="cs-CZ" sz="3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Přijímací řízení </a:t>
            </a:r>
            <a:br>
              <a:rPr lang="cs-CZ" sz="3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školním roce 2021/2022</a:t>
            </a:r>
          </a:p>
        </p:txBody>
      </p:sp>
    </p:spTree>
    <p:extLst>
      <p:ext uri="{BB962C8B-B14F-4D97-AF65-F5344CB8AC3E}">
        <p14:creationId xmlns:p14="http://schemas.microsoft.com/office/powerpoint/2010/main" val="3475323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SzPct val="100000"/>
              <a:defRPr/>
            </a:pPr>
            <a:r>
              <a:rPr lang="cs-CZ" altLang="cs-CZ" sz="24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Kombinace oborů vzdělání kategorie L/0 + H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FAF9F59C-0F48-49F7-91CA-187E3D3FC005}"/>
              </a:ext>
            </a:extLst>
          </p:cNvPr>
          <p:cNvSpPr/>
          <p:nvPr/>
        </p:nvSpPr>
        <p:spPr>
          <a:xfrm>
            <a:off x="551361" y="1196752"/>
            <a:ext cx="8041278" cy="594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200" dirty="0"/>
              <a:t>možné kombinace oborů L/0 + H upravuje nařízení vlády č.</a:t>
            </a:r>
            <a:r>
              <a:rPr lang="cs-CZ" sz="2400" dirty="0"/>
              <a:t>  </a:t>
            </a:r>
            <a:r>
              <a:rPr lang="cs-CZ" sz="2200" dirty="0"/>
              <a:t>211/2010 Sb. o soustavě oborů vzdělání v základním, středním a vyšším odborném vzdělávání</a:t>
            </a: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200" dirty="0"/>
              <a:t>v současné době stanoveno 28 možných kombinací, 12 z nich má zapsáno 14 škol v Pardubickém kraji</a:t>
            </a: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200" dirty="0"/>
              <a:t>pro příští školní rok </a:t>
            </a:r>
            <a:r>
              <a:rPr lang="cs-CZ" sz="2200" b="1" dirty="0"/>
              <a:t>bude do kombinace oborů L/0 + H přijímat žáky 7 středních škol v Pardubickém kraji</a:t>
            </a: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200" dirty="0"/>
              <a:t>při podání přihlášky do kombinace oborů vzdělání L/0 + H je třeba uvést na přihlášku oba obory</a:t>
            </a: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200" dirty="0"/>
              <a:t>přihláška do kombinace oborů se považuje za jednu přihlášku z</a:t>
            </a:r>
            <a:r>
              <a:rPr lang="cs-CZ" sz="2400" dirty="0"/>
              <a:t> </a:t>
            </a:r>
            <a:r>
              <a:rPr lang="cs-CZ" sz="2200" dirty="0"/>
              <a:t>celkových dvou možných </a:t>
            </a: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2200" dirty="0"/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2200" b="1" dirty="0">
              <a:solidFill>
                <a:srgbClr val="C00000"/>
              </a:solidFill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</a:pPr>
            <a:endParaRPr lang="cs-CZ" sz="2200" b="1" dirty="0"/>
          </a:p>
        </p:txBody>
      </p:sp>
    </p:spTree>
    <p:extLst>
      <p:ext uri="{BB962C8B-B14F-4D97-AF65-F5344CB8AC3E}">
        <p14:creationId xmlns:p14="http://schemas.microsoft.com/office/powerpoint/2010/main" val="371596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FAF9F59C-0F48-49F7-91CA-187E3D3FC005}"/>
              </a:ext>
            </a:extLst>
          </p:cNvPr>
          <p:cNvSpPr/>
          <p:nvPr/>
        </p:nvSpPr>
        <p:spPr>
          <a:xfrm>
            <a:off x="551361" y="1626838"/>
            <a:ext cx="8041278" cy="1363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</a:pPr>
            <a:endParaRPr lang="cs-CZ" sz="2200" dirty="0"/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2200" b="1" dirty="0">
              <a:solidFill>
                <a:srgbClr val="C00000"/>
              </a:solidFill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</a:pPr>
            <a:endParaRPr lang="cs-CZ" sz="2200" b="1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102028"/>
              </p:ext>
            </p:extLst>
          </p:nvPr>
        </p:nvGraphicFramePr>
        <p:xfrm>
          <a:off x="0" y="1"/>
          <a:ext cx="9143999" cy="68853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41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519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19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039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919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7147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Škola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81" marR="8681" marT="8681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Obor L/0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81" marR="8681" marT="8681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Obor H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81" marR="8681" marT="8681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4702">
                <a:tc rowSpan="4">
                  <a:txBody>
                    <a:bodyPr/>
                    <a:lstStyle/>
                    <a:p>
                      <a:pPr algn="l" fontAlgn="ctr"/>
                      <a:r>
                        <a:rPr lang="pt-BR" sz="1800" b="1" u="none" strike="noStrike" dirty="0">
                          <a:effectLst/>
                        </a:rPr>
                        <a:t>SOŠ a SOU technické Třemošnice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00" marR="46800" marT="36000" marB="36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Mechanik strojů a zařízení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00" marR="468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23-44-L/01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8681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Strojní mechanik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00" marR="468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23-51-H/01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8681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470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Nástrojař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00" marR="468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23-52-H/01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8681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470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Mechanik seřizovač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00" marR="468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23-45-L/01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8681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Obráběč kovů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00" marR="468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23-56-H/01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8681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072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Operátor dřevařské a nábytkář. výroby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00" marR="468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33-41-L/01 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8681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Truhlář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00" marR="468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33-56-H/01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8681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9072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SŠ automobilní Holice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00" marR="46800" marT="36000" marB="36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 err="1">
                          <a:effectLst/>
                        </a:rPr>
                        <a:t>Autotronik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00" marR="468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39-41-L/01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8681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Mechanik opravář motorových vozidel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00" marR="468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23-68-H/01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8681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9072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SPŠ stavební Pardubice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00" marR="46800" marT="36000" marB="36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Operátor dřevařské a nábytkář. výroby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00" marR="468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33-41-L/01 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8681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Truhlář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00" marR="468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33-56-H/01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8681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470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SOU Svitavy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00" marR="46800" marT="36000" marB="36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Mechanik seřizovač 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00" marR="468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23-45-L/01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8681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Obráběč kovů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00" marR="468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23-56-H/01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8681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9072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Mechanik strojů a zařízení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00" marR="468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23-44-L/01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8681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Strojní mechanik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00" marR="468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23-51-H/01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8681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9072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SŠ technická Vysoké Mýto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00" marR="46800" marT="36000" marB="36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Mechanik strojů a zařízení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00" marR="468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23-44-L/01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8681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Strojní mechanik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00" marR="468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23-51-H/01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8681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69072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SOŠ a SOU Lanškroun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00" marR="46800" marT="36000" marB="36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Mechanik elektrotechnik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00" marR="468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26-41-L/01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8681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Elektrikář 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00" marR="468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26-51-H/01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8681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69072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SŠ automobilní Ústí nad Orlicí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00" marR="46800" marT="36000" marB="36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 err="1">
                          <a:effectLst/>
                        </a:rPr>
                        <a:t>Autotronik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00" marR="468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39-41-L/01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8681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Autoelektrikář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00" marR="468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26-57-H/01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8681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0906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SzPct val="100000"/>
              <a:defRPr/>
            </a:pPr>
            <a:r>
              <a:rPr lang="cs-CZ" sz="24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Příklad vyplnění přihlášky ke vzdělávání v SŠ </a:t>
            </a:r>
            <a:endParaRPr lang="cs-CZ" altLang="cs-CZ" sz="2400" b="1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/>
          <a:srcRect l="22841" t="22625" r="22380" b="37689"/>
          <a:stretch/>
        </p:blipFill>
        <p:spPr>
          <a:xfrm>
            <a:off x="35496" y="1487977"/>
            <a:ext cx="9108504" cy="399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1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SzPct val="100000"/>
              <a:defRPr/>
            </a:pPr>
            <a:r>
              <a:rPr lang="cs-CZ" sz="24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Nové obory vzdělání</a:t>
            </a:r>
            <a:endParaRPr lang="cs-CZ" altLang="cs-CZ" sz="2200" b="1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FAF9F59C-0F48-49F7-91CA-187E3D3FC005}"/>
              </a:ext>
            </a:extLst>
          </p:cNvPr>
          <p:cNvSpPr/>
          <p:nvPr/>
        </p:nvSpPr>
        <p:spPr>
          <a:xfrm>
            <a:off x="296525" y="1588695"/>
            <a:ext cx="8550950" cy="3834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Clr>
                <a:schemeClr val="tx1"/>
              </a:buClr>
            </a:pPr>
            <a:r>
              <a:rPr lang="cs-CZ" sz="2200" b="1" dirty="0">
                <a:solidFill>
                  <a:srgbClr val="C00000"/>
                </a:solidFill>
              </a:rPr>
              <a:t>Gymnázium K. V. Raise a Střední odborné učiliště, Hlinsko, Adámkova 55</a:t>
            </a:r>
          </a:p>
          <a:p>
            <a:pPr marL="447675" indent="-269875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200" dirty="0"/>
              <a:t>nové obory vzdělání </a:t>
            </a:r>
            <a:r>
              <a:rPr lang="cs-CZ" sz="2200" b="1" dirty="0"/>
              <a:t>Elektrikář 26-51-H/01 </a:t>
            </a:r>
            <a:r>
              <a:rPr lang="cs-CZ" sz="2200" dirty="0"/>
              <a:t>a</a:t>
            </a:r>
            <a:r>
              <a:rPr lang="cs-CZ" sz="2200" b="1" dirty="0"/>
              <a:t> Truhlář 33-56-H/01</a:t>
            </a:r>
          </a:p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cs-CZ" sz="2200" b="1" dirty="0">
                <a:solidFill>
                  <a:srgbClr val="C00000"/>
                </a:solidFill>
              </a:rPr>
              <a:t>Gymnázium a Střední odborná škola Přelouč</a:t>
            </a:r>
          </a:p>
          <a:p>
            <a:pPr marL="447675" indent="-269875" algn="just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200" dirty="0"/>
              <a:t>nové obory vzdělání </a:t>
            </a:r>
            <a:r>
              <a:rPr lang="cs-CZ" sz="2200" b="1" dirty="0"/>
              <a:t>Fotograf 34-56-L/01 </a:t>
            </a:r>
            <a:r>
              <a:rPr lang="cs-CZ" sz="2200" dirty="0"/>
              <a:t>a</a:t>
            </a:r>
            <a:r>
              <a:rPr lang="cs-CZ" sz="2200" b="1" dirty="0"/>
              <a:t> Polygrafie 34-41-M/01 </a:t>
            </a:r>
          </a:p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cs-CZ" sz="2200" b="1" dirty="0">
                <a:solidFill>
                  <a:srgbClr val="C00000"/>
                </a:solidFill>
              </a:rPr>
              <a:t>Střední škola automobilní Holice</a:t>
            </a:r>
          </a:p>
          <a:p>
            <a:pPr marL="447675" indent="-269875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200" dirty="0"/>
              <a:t>obor vzdělání ve schvalovacím řízení </a:t>
            </a:r>
            <a:r>
              <a:rPr lang="cs-CZ" sz="2200" b="1" dirty="0"/>
              <a:t>Autolakýrník 23-61-H/01 </a:t>
            </a:r>
          </a:p>
          <a:p>
            <a:pPr marL="447675">
              <a:spcBef>
                <a:spcPts val="600"/>
              </a:spcBef>
              <a:buClr>
                <a:schemeClr val="tx1"/>
              </a:buClr>
            </a:pPr>
            <a:r>
              <a:rPr lang="cs-CZ" sz="2200" dirty="0"/>
              <a:t>(zkrácené jednoleté studium pro vyučené)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</a:pPr>
            <a:endParaRPr lang="cs-CZ" sz="2200" b="1" dirty="0"/>
          </a:p>
        </p:txBody>
      </p:sp>
    </p:spTree>
    <p:extLst>
      <p:ext uri="{BB962C8B-B14F-4D97-AF65-F5344CB8AC3E}">
        <p14:creationId xmlns:p14="http://schemas.microsoft.com/office/powerpoint/2010/main" val="3936191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SzPct val="100000"/>
              <a:defRPr/>
            </a:pPr>
            <a:r>
              <a:rPr lang="cs-CZ" sz="24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Tiskopisy přihlášek ke vzdělávání</a:t>
            </a:r>
            <a:br>
              <a:rPr lang="cs-CZ" sz="24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školní rok 2021/2022</a:t>
            </a:r>
            <a:endParaRPr lang="cs-CZ" altLang="cs-CZ" sz="2200" b="1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FAF9F59C-0F48-49F7-91CA-187E3D3FC005}"/>
              </a:ext>
            </a:extLst>
          </p:cNvPr>
          <p:cNvSpPr/>
          <p:nvPr/>
        </p:nvSpPr>
        <p:spPr>
          <a:xfrm>
            <a:off x="404537" y="1448214"/>
            <a:ext cx="83349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24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200" b="1" i="0" dirty="0">
                <a:solidFill>
                  <a:srgbClr val="C00000"/>
                </a:solidFill>
                <a:effectLst/>
                <a:latin typeface="+mj-lt"/>
              </a:rPr>
              <a:t>změna u vyplňování kolonky Jednotná zkouška: </a:t>
            </a:r>
            <a:r>
              <a:rPr lang="cs-CZ" sz="2200" dirty="0">
                <a:solidFill>
                  <a:srgbClr val="2F2F2F"/>
                </a:solidFill>
              </a:rPr>
              <a:t>vyplňuje se ANO v případě, že se do oboru vzdělání koná jednotná přijímací zkouška a že se uchazeč nepřihlásil do oboru vzdělání Gymnázium se sportovní </a:t>
            </a:r>
            <a:r>
              <a:rPr lang="cs-CZ" sz="2200" dirty="0" smtClean="0">
                <a:solidFill>
                  <a:srgbClr val="2F2F2F"/>
                </a:solidFill>
              </a:rPr>
              <a:t>přípravou; v ostatních případech se vyplňuje NE</a:t>
            </a:r>
            <a:endParaRPr lang="cs-CZ" sz="2200" dirty="0">
              <a:solidFill>
                <a:srgbClr val="2F2F2F"/>
              </a:solidFill>
            </a:endParaRPr>
          </a:p>
          <a:p>
            <a:pPr marL="342900" indent="-342900" algn="just">
              <a:spcBef>
                <a:spcPts val="24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rgbClr val="2F2F2F"/>
                </a:solidFill>
                <a:latin typeface="+mj-lt"/>
              </a:rPr>
              <a:t>t</a:t>
            </a:r>
            <a:r>
              <a:rPr lang="cs-CZ" sz="2200" b="1" i="0" dirty="0">
                <a:solidFill>
                  <a:srgbClr val="2F2F2F"/>
                </a:solidFill>
                <a:effectLst/>
                <a:latin typeface="+mj-lt"/>
              </a:rPr>
              <a:t>iskopisy z předchozích let jsou platné za podmínky doplnění všech informací</a:t>
            </a:r>
            <a:r>
              <a:rPr lang="cs-CZ" sz="2200" i="0" dirty="0">
                <a:solidFill>
                  <a:srgbClr val="2F2F2F"/>
                </a:solidFill>
                <a:effectLst/>
                <a:latin typeface="+mj-lt"/>
              </a:rPr>
              <a:t>, zejména o přiložení Doporučení školského poradenského zařízení pro úpravu podmínek přijímání ke vzdělávání a doplnění </a:t>
            </a:r>
            <a:r>
              <a:rPr lang="cs-CZ" sz="2200" b="1" dirty="0">
                <a:solidFill>
                  <a:srgbClr val="2F2F2F"/>
                </a:solidFill>
              </a:rPr>
              <a:t>údaje o školním roce </a:t>
            </a:r>
            <a:r>
              <a:rPr lang="cs-CZ" sz="2200" dirty="0">
                <a:solidFill>
                  <a:srgbClr val="2F2F2F"/>
                </a:solidFill>
              </a:rPr>
              <a:t>absolvovaného ročníku pro označení druhého pololetí školního roku 2019/2020, které nesmí být hodnoceno v</a:t>
            </a:r>
            <a:r>
              <a:rPr lang="cs-CZ" sz="22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sz="2200" dirty="0">
                <a:solidFill>
                  <a:srgbClr val="2F2F2F"/>
                </a:solidFill>
              </a:rPr>
              <a:t>rámci kritérií přijímacího řízení</a:t>
            </a:r>
          </a:p>
        </p:txBody>
      </p:sp>
    </p:spTree>
    <p:extLst>
      <p:ext uri="{BB962C8B-B14F-4D97-AF65-F5344CB8AC3E}">
        <p14:creationId xmlns:p14="http://schemas.microsoft.com/office/powerpoint/2010/main" val="895279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SzPct val="100000"/>
              <a:defRPr/>
            </a:pPr>
            <a:r>
              <a:rPr lang="cs-CZ" altLang="cs-CZ" sz="24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Přihláška ke vzdělávání </a:t>
            </a:r>
            <a:endParaRPr lang="cs-CZ" altLang="cs-CZ" sz="2200" b="1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 descr="Obsah obrázku stůl&#10;&#10;Popis byl vytvořen automaticky">
            <a:extLst>
              <a:ext uri="{FF2B5EF4-FFF2-40B4-BE49-F238E27FC236}">
                <a16:creationId xmlns="" xmlns:a16="http://schemas.microsoft.com/office/drawing/2014/main" id="{B300335F-60AA-4269-9AC7-2C2B62C126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54" y="0"/>
            <a:ext cx="4849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04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dirty="0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Přihláška ke vzdělávání 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467544" y="1388391"/>
            <a:ext cx="8208912" cy="402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200" dirty="0"/>
              <a:t>v prvním kole přijímacího řízení může uchazeč podat nejvýše </a:t>
            </a:r>
          </a:p>
          <a:p>
            <a:pPr marL="800100" lvl="1" indent="-342900" algn="just">
              <a:spcBef>
                <a:spcPts val="3000"/>
              </a:spcBef>
              <a:buClr>
                <a:schemeClr val="tx1"/>
              </a:buClr>
              <a:buFont typeface="Calibri" panose="020F0502020204030204" pitchFamily="34" charset="0"/>
              <a:buChar char="−"/>
            </a:pPr>
            <a:r>
              <a:rPr lang="cs-CZ" altLang="cs-CZ" sz="2200" b="1" dirty="0"/>
              <a:t>dvě přihlášky </a:t>
            </a:r>
            <a:r>
              <a:rPr lang="cs-CZ" altLang="cs-CZ" sz="2200" dirty="0"/>
              <a:t>do oborů vzdělání </a:t>
            </a:r>
            <a:r>
              <a:rPr lang="cs-CZ" altLang="cs-CZ" sz="2200" b="1" dirty="0"/>
              <a:t>s talentovou zkouškou </a:t>
            </a:r>
            <a:r>
              <a:rPr lang="cs-CZ" altLang="cs-CZ" sz="2800" b="1" dirty="0">
                <a:solidFill>
                  <a:srgbClr val="C00000"/>
                </a:solidFill>
              </a:rPr>
              <a:t>a</a:t>
            </a:r>
          </a:p>
          <a:p>
            <a:pPr marL="800100" lvl="1" indent="-342900" algn="just">
              <a:spcBef>
                <a:spcPts val="800"/>
              </a:spcBef>
              <a:buClr>
                <a:schemeClr val="tx1"/>
              </a:buClr>
              <a:buFont typeface="Calibri" panose="020F0502020204030204" pitchFamily="34" charset="0"/>
              <a:buChar char="−"/>
            </a:pPr>
            <a:r>
              <a:rPr lang="cs-CZ" altLang="cs-CZ" sz="2200" b="1" dirty="0"/>
              <a:t>dvě přihlášky </a:t>
            </a:r>
            <a:r>
              <a:rPr lang="cs-CZ" altLang="cs-CZ" sz="2200" dirty="0"/>
              <a:t>do oborů vzdělání </a:t>
            </a:r>
            <a:r>
              <a:rPr lang="cs-CZ" altLang="cs-CZ" sz="2200" b="1" dirty="0"/>
              <a:t>bez talentové zkoušky </a:t>
            </a:r>
          </a:p>
          <a:p>
            <a:pPr marL="342900" indent="-342900" algn="just">
              <a:spcBef>
                <a:spcPts val="24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/>
              <a:t>přihlášku podává </a:t>
            </a:r>
            <a:r>
              <a:rPr lang="cs-CZ" altLang="cs-CZ" sz="2200" dirty="0"/>
              <a:t>uchazeč řediteli střední školy pro první kolo přijímacího řízení </a:t>
            </a:r>
            <a:r>
              <a:rPr lang="cs-CZ" altLang="cs-CZ" sz="2200" b="1" dirty="0"/>
              <a:t>do</a:t>
            </a:r>
          </a:p>
          <a:p>
            <a:pPr marL="800100" lvl="1" indent="-342900" algn="just">
              <a:spcBef>
                <a:spcPts val="1800"/>
              </a:spcBef>
              <a:buClr>
                <a:schemeClr val="tx1"/>
              </a:buClr>
              <a:buFont typeface="Calibri" panose="020F0502020204030204" pitchFamily="34" charset="0"/>
              <a:buChar char="−"/>
            </a:pPr>
            <a:r>
              <a:rPr lang="cs-CZ" altLang="cs-CZ" sz="2200" b="1" dirty="0">
                <a:solidFill>
                  <a:srgbClr val="C00000"/>
                </a:solidFill>
              </a:rPr>
              <a:t>30. listopadu 2021 </a:t>
            </a:r>
            <a:r>
              <a:rPr lang="cs-CZ" altLang="cs-CZ" sz="2200" dirty="0"/>
              <a:t>pro obory vzdělání s talentovou zkouškou </a:t>
            </a:r>
          </a:p>
          <a:p>
            <a:pPr marL="800100" lvl="1" indent="-342900" algn="just">
              <a:spcBef>
                <a:spcPts val="800"/>
              </a:spcBef>
              <a:buClr>
                <a:schemeClr val="tx1"/>
              </a:buClr>
              <a:buFont typeface="Calibri" panose="020F0502020204030204" pitchFamily="34" charset="0"/>
              <a:buChar char="−"/>
            </a:pPr>
            <a:r>
              <a:rPr lang="cs-CZ" altLang="cs-CZ" sz="2200" b="1" dirty="0">
                <a:solidFill>
                  <a:srgbClr val="C00000"/>
                </a:solidFill>
              </a:rPr>
              <a:t>1. března 2022 </a:t>
            </a:r>
            <a:r>
              <a:rPr lang="cs-CZ" altLang="cs-CZ" sz="2200" dirty="0"/>
              <a:t>pro obory vzdělání bez talentové zkoušky </a:t>
            </a:r>
          </a:p>
          <a:p>
            <a:pPr lvl="1" algn="just">
              <a:buClr>
                <a:schemeClr val="tx1"/>
              </a:buClr>
            </a:pPr>
            <a:r>
              <a:rPr lang="cs-CZ" altLang="cs-CZ" sz="2200" dirty="0"/>
              <a:t>  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7429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Přijímací zkoušky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467544" y="1351069"/>
            <a:ext cx="8208912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+mj-lt"/>
              </a:rPr>
              <a:t>v 1. kole přijímacího řízení </a:t>
            </a:r>
            <a:r>
              <a:rPr lang="cs-CZ" altLang="cs-CZ" sz="2200" b="1" dirty="0">
                <a:latin typeface="+mj-lt"/>
              </a:rPr>
              <a:t>do oborů vzdělání s maturitní zkouškou</a:t>
            </a:r>
            <a:r>
              <a:rPr lang="cs-CZ" altLang="cs-CZ" sz="2200" dirty="0">
                <a:latin typeface="+mj-lt"/>
              </a:rPr>
              <a:t> (ve </a:t>
            </a:r>
            <a:r>
              <a:rPr lang="cs-CZ" altLang="cs-CZ" sz="2200" dirty="0">
                <a:latin typeface="+mj-lt"/>
                <a:cs typeface="Arial" panose="020B0604020202020204" pitchFamily="34" charset="0"/>
              </a:rPr>
              <a:t>všech formách </a:t>
            </a:r>
            <a:r>
              <a:rPr lang="cs-CZ" altLang="cs-CZ" sz="2200" dirty="0">
                <a:latin typeface="+mj-lt"/>
              </a:rPr>
              <a:t>vzdělávání, včetně nástavbového studia, ve středních školách všech zřizovatelů) se koná </a:t>
            </a:r>
            <a:r>
              <a:rPr lang="cs-CZ" altLang="cs-CZ" sz="2200" b="1" dirty="0">
                <a:solidFill>
                  <a:srgbClr val="C00000"/>
                </a:solidFill>
                <a:latin typeface="+mj-lt"/>
              </a:rPr>
              <a:t>jednotná přijímací zkouška </a:t>
            </a:r>
            <a:r>
              <a:rPr lang="cs-CZ" altLang="cs-CZ" sz="2200" b="1" dirty="0">
                <a:latin typeface="+mj-lt"/>
              </a:rPr>
              <a:t>z českého jazyka a literatury a z matematiky </a:t>
            </a:r>
          </a:p>
          <a:p>
            <a:pPr marL="342900" indent="-342900" algn="just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C00000"/>
                </a:solidFill>
                <a:latin typeface="+mj-lt"/>
              </a:rPr>
              <a:t>výjimkou jsou </a:t>
            </a:r>
            <a:r>
              <a:rPr lang="cs-CZ" altLang="cs-CZ" sz="2200" dirty="0">
                <a:latin typeface="+mj-lt"/>
              </a:rPr>
              <a:t>pouze </a:t>
            </a:r>
            <a:r>
              <a:rPr lang="cs-CZ" altLang="cs-CZ" sz="2200" b="1" dirty="0">
                <a:solidFill>
                  <a:srgbClr val="C00000"/>
                </a:solidFill>
                <a:latin typeface="+mj-lt"/>
              </a:rPr>
              <a:t>obory vzdělání s talentovou zkouškou ze skupiny 82</a:t>
            </a:r>
            <a:r>
              <a:rPr lang="cs-CZ" altLang="cs-CZ" sz="2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cs-CZ" altLang="cs-CZ" sz="2200" dirty="0">
                <a:latin typeface="+mj-lt"/>
              </a:rPr>
              <a:t>Umění a užité umění a</a:t>
            </a:r>
            <a:r>
              <a:rPr lang="cs-CZ" altLang="cs-CZ" sz="2200" b="1" dirty="0">
                <a:solidFill>
                  <a:srgbClr val="C00000"/>
                </a:solidFill>
                <a:latin typeface="+mj-lt"/>
              </a:rPr>
              <a:t> zkrácené studium </a:t>
            </a:r>
            <a:r>
              <a:rPr lang="cs-CZ" altLang="cs-CZ" sz="2200" dirty="0">
                <a:latin typeface="+mj-lt"/>
              </a:rPr>
              <a:t>pro získání středního vzdělání s maturitní zkouškou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+mj-lt"/>
              </a:rPr>
              <a:t>ředitel školy může stanovit i </a:t>
            </a:r>
            <a:r>
              <a:rPr lang="cs-CZ" altLang="cs-CZ" sz="2200" b="1" dirty="0">
                <a:solidFill>
                  <a:srgbClr val="C00000"/>
                </a:solidFill>
                <a:latin typeface="+mj-lt"/>
              </a:rPr>
              <a:t>školní přijímací zkoušku </a:t>
            </a:r>
            <a:r>
              <a:rPr lang="cs-CZ" altLang="cs-CZ" sz="2200" dirty="0">
                <a:latin typeface="+mj-lt"/>
              </a:rPr>
              <a:t>(stanoví dva termíny jejího konání)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+mj-lt"/>
              </a:rPr>
              <a:t>přípravu zadání testů, jejich distribuci a hodnocení výsledků zajišťuje Centrum pro zjišťování výsledků vzdělávání (</a:t>
            </a:r>
            <a:r>
              <a:rPr lang="cs-CZ" altLang="cs-CZ" sz="2200" b="1" dirty="0" err="1">
                <a:solidFill>
                  <a:srgbClr val="C00000"/>
                </a:solidFill>
                <a:latin typeface="+mj-lt"/>
              </a:rPr>
              <a:t>Cermat</a:t>
            </a:r>
            <a:r>
              <a:rPr lang="cs-CZ" altLang="cs-CZ" sz="2200" dirty="0">
                <a:latin typeface="+mj-lt"/>
              </a:rPr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9481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Přijímací zkoušky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467544" y="1417563"/>
            <a:ext cx="820891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každý uchazeč </a:t>
            </a:r>
            <a:r>
              <a:rPr lang="cs-CZ" altLang="cs-CZ" sz="2200" b="1" dirty="0">
                <a:solidFill>
                  <a:srgbClr val="C00000"/>
                </a:solidFill>
              </a:rPr>
              <a:t>může jednotné přijímací zkoušky konat dvakrát</a:t>
            </a:r>
          </a:p>
          <a:p>
            <a:pPr marL="800100" lvl="1" indent="-342900" algn="just">
              <a:spcBef>
                <a:spcPts val="1800"/>
              </a:spcBef>
              <a:buFont typeface="Calibri" panose="020F0502020204030204" pitchFamily="34" charset="0"/>
              <a:buChar char="−"/>
            </a:pPr>
            <a:r>
              <a:rPr lang="cs-CZ" altLang="cs-CZ" sz="2200" dirty="0"/>
              <a:t>v prvním stanoveném termínu ve škole uvedené na přihlášce v prvním pořadí 	</a:t>
            </a:r>
          </a:p>
          <a:p>
            <a:pPr marL="800100" lvl="1" indent="-342900" algn="just">
              <a:spcBef>
                <a:spcPts val="600"/>
              </a:spcBef>
              <a:spcAft>
                <a:spcPts val="1800"/>
              </a:spcAft>
              <a:buFont typeface="Calibri" panose="020F0502020204030204" pitchFamily="34" charset="0"/>
              <a:buChar char="−"/>
            </a:pPr>
            <a:r>
              <a:rPr lang="cs-CZ" altLang="cs-CZ" sz="2200" dirty="0"/>
              <a:t>ve druhém stanoveném termínu ve škole uvedené na přihlášce ve druhém pořadí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uchazeč, který se pro vážné důvody k řádnému termínu přijímací zkoušky nedostaví a svoji neúčast </a:t>
            </a:r>
            <a:r>
              <a:rPr lang="cs-CZ" altLang="cs-CZ" sz="2200" b="1" dirty="0"/>
              <a:t>písemně nejpozději do 3 dnů omluví </a:t>
            </a:r>
            <a:r>
              <a:rPr lang="cs-CZ" altLang="cs-CZ" sz="2200" dirty="0"/>
              <a:t>řediteli školy, ve které ji měl konat, koná zkoušku </a:t>
            </a:r>
            <a:r>
              <a:rPr lang="cs-CZ" altLang="cs-CZ" sz="2200" b="1" dirty="0"/>
              <a:t>v náhradním termínu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2001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Termíny konání přijímacích zkoušek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341313" y="1221375"/>
            <a:ext cx="846137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100" b="1" dirty="0"/>
              <a:t>školní přijímací zkoušky </a:t>
            </a:r>
            <a:r>
              <a:rPr lang="cs-CZ" altLang="cs-CZ" sz="2100" dirty="0"/>
              <a:t>v 1. kole přijímacího řízení se mohou konat:</a:t>
            </a:r>
          </a:p>
          <a:p>
            <a:pPr marL="800100" lvl="1" indent="-342900" algn="just">
              <a:spcBef>
                <a:spcPct val="50000"/>
              </a:spcBef>
              <a:buFont typeface="Calibri" panose="020F0502020204030204" pitchFamily="34" charset="0"/>
              <a:buChar char="−"/>
            </a:pPr>
            <a:r>
              <a:rPr lang="pl-PL" altLang="cs-CZ" sz="2100" dirty="0"/>
              <a:t>od</a:t>
            </a:r>
            <a:r>
              <a:rPr lang="pl-PL" altLang="cs-CZ" sz="2100" b="1" dirty="0"/>
              <a:t> </a:t>
            </a:r>
            <a:r>
              <a:rPr lang="pl-PL" altLang="cs-CZ" sz="2100" b="1" dirty="0">
                <a:solidFill>
                  <a:srgbClr val="C00000"/>
                </a:solidFill>
              </a:rPr>
              <a:t>12. dubna </a:t>
            </a:r>
            <a:r>
              <a:rPr lang="pl-PL" altLang="cs-CZ" sz="2100" dirty="0"/>
              <a:t>do</a:t>
            </a:r>
            <a:r>
              <a:rPr lang="pl-PL" altLang="cs-CZ" sz="2100" b="1" dirty="0"/>
              <a:t> </a:t>
            </a:r>
            <a:r>
              <a:rPr lang="pl-PL" altLang="cs-CZ" sz="2100" b="1" dirty="0">
                <a:solidFill>
                  <a:srgbClr val="C00000"/>
                </a:solidFill>
              </a:rPr>
              <a:t>28. dubna</a:t>
            </a:r>
            <a:r>
              <a:rPr lang="pl-PL" altLang="cs-CZ" sz="2100" dirty="0">
                <a:solidFill>
                  <a:srgbClr val="C00000"/>
                </a:solidFill>
              </a:rPr>
              <a:t> </a:t>
            </a:r>
            <a:r>
              <a:rPr lang="cs-CZ" altLang="cs-CZ" sz="2100" dirty="0"/>
              <a:t>do</a:t>
            </a:r>
            <a:r>
              <a:rPr lang="cs-CZ" altLang="cs-CZ" sz="2100" b="1" dirty="0"/>
              <a:t> oborů vzdělání s maturitní zkouškou</a:t>
            </a:r>
            <a:endParaRPr lang="pl-PL" altLang="cs-CZ" sz="2100" dirty="0">
              <a:solidFill>
                <a:srgbClr val="C00000"/>
              </a:solidFill>
            </a:endParaRPr>
          </a:p>
          <a:p>
            <a:pPr marL="800100" lvl="1" indent="-342900" algn="just">
              <a:buFont typeface="Calibri" panose="020F0502020204030204" pitchFamily="34" charset="0"/>
              <a:buChar char="−"/>
            </a:pPr>
            <a:r>
              <a:rPr lang="pl-PL" altLang="cs-CZ" sz="2100" dirty="0"/>
              <a:t>od</a:t>
            </a:r>
            <a:r>
              <a:rPr lang="pl-PL" altLang="cs-CZ" sz="2100" b="1" dirty="0"/>
              <a:t> </a:t>
            </a:r>
            <a:r>
              <a:rPr lang="pl-PL" altLang="cs-CZ" sz="2100" b="1" dirty="0">
                <a:solidFill>
                  <a:srgbClr val="C00000"/>
                </a:solidFill>
              </a:rPr>
              <a:t>22. dubna </a:t>
            </a:r>
            <a:r>
              <a:rPr lang="pl-PL" altLang="cs-CZ" sz="2100" dirty="0"/>
              <a:t>do</a:t>
            </a:r>
            <a:r>
              <a:rPr lang="pl-PL" altLang="cs-CZ" sz="2100" b="1" dirty="0"/>
              <a:t> </a:t>
            </a:r>
            <a:r>
              <a:rPr lang="pl-PL" altLang="cs-CZ" sz="2100" b="1" dirty="0">
                <a:solidFill>
                  <a:srgbClr val="C00000"/>
                </a:solidFill>
              </a:rPr>
              <a:t>30. dubna </a:t>
            </a:r>
            <a:r>
              <a:rPr lang="pl-PL" altLang="cs-CZ" sz="2100" dirty="0"/>
              <a:t>do</a:t>
            </a:r>
            <a:r>
              <a:rPr lang="pl-PL" altLang="cs-CZ" sz="2100" b="1" dirty="0"/>
              <a:t> ostatních oborů vzdělání</a:t>
            </a:r>
          </a:p>
          <a:p>
            <a:pPr marL="800100" lvl="1" indent="-342900" algn="just">
              <a:spcBef>
                <a:spcPts val="300"/>
              </a:spcBef>
              <a:buFont typeface="Calibri" panose="020F0502020204030204" pitchFamily="34" charset="0"/>
              <a:buChar char="−"/>
            </a:pPr>
            <a:r>
              <a:rPr lang="pl-PL" altLang="cs-CZ" sz="2100" b="1" dirty="0"/>
              <a:t>přesný termín stanoví ředitel střední školy</a:t>
            </a:r>
            <a:endParaRPr lang="cs-CZ" altLang="cs-CZ" sz="2100" b="1" dirty="0"/>
          </a:p>
          <a:p>
            <a:pPr marL="342900" indent="-342900" algn="just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100" b="1" dirty="0">
                <a:solidFill>
                  <a:srgbClr val="C00000"/>
                </a:solidFill>
              </a:rPr>
              <a:t>jednotné zkoušky </a:t>
            </a:r>
            <a:r>
              <a:rPr lang="cs-CZ" altLang="cs-CZ" sz="2100" b="1" dirty="0"/>
              <a:t>se konají v termínech stanovených MŠMT</a:t>
            </a:r>
            <a:endParaRPr lang="cs-CZ" altLang="cs-CZ" sz="2100" dirty="0"/>
          </a:p>
          <a:p>
            <a:endParaRPr lang="cs-CZ" sz="2000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="" xmlns:a16="http://schemas.microsoft.com/office/drawing/2014/main" id="{10728E69-A70C-4A9A-8521-15FC8294A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589502"/>
              </p:ext>
            </p:extLst>
          </p:nvPr>
        </p:nvGraphicFramePr>
        <p:xfrm>
          <a:off x="341313" y="3501008"/>
          <a:ext cx="8461374" cy="221687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835391">
                  <a:extLst>
                    <a:ext uri="{9D8B030D-6E8A-4147-A177-3AD203B41FA5}">
                      <a16:colId xmlns="" xmlns:a16="http://schemas.microsoft.com/office/drawing/2014/main" val="627761863"/>
                    </a:ext>
                  </a:extLst>
                </a:gridCol>
                <a:gridCol w="1620283">
                  <a:extLst>
                    <a:ext uri="{9D8B030D-6E8A-4147-A177-3AD203B41FA5}">
                      <a16:colId xmlns="" xmlns:a16="http://schemas.microsoft.com/office/drawing/2014/main" val="106489832"/>
                    </a:ext>
                  </a:extLst>
                </a:gridCol>
                <a:gridCol w="1620283">
                  <a:extLst>
                    <a:ext uri="{9D8B030D-6E8A-4147-A177-3AD203B41FA5}">
                      <a16:colId xmlns="" xmlns:a16="http://schemas.microsoft.com/office/drawing/2014/main" val="3070645163"/>
                    </a:ext>
                  </a:extLst>
                </a:gridCol>
                <a:gridCol w="2385417">
                  <a:extLst>
                    <a:ext uri="{9D8B030D-6E8A-4147-A177-3AD203B41FA5}">
                      <a16:colId xmlns="" xmlns:a16="http://schemas.microsoft.com/office/drawing/2014/main" val="2586613147"/>
                    </a:ext>
                  </a:extLst>
                </a:gridCol>
              </a:tblGrid>
              <a:tr h="527674"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Jednotné přijímací zkoušky</a:t>
                      </a:r>
                    </a:p>
                  </a:txBody>
                  <a:tcPr marL="91446" marR="91446" marT="45757" marB="4575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828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1446" marR="91446" marT="45737" marB="4573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489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1446" marR="91446" marT="45737" marB="4573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489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1446" marR="91446" marT="45737" marB="4573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489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2864970"/>
                  </a:ext>
                </a:extLst>
              </a:tr>
              <a:tr h="762359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Studium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1. řádný termín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2. řádný termín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Náhradní termín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828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79101123"/>
                  </a:ext>
                </a:extLst>
              </a:tr>
              <a:tr h="476600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Čtyřleté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12. 4. 2022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13. 4. 2022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10. a 11. 5. 2022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52042748"/>
                  </a:ext>
                </a:extLst>
              </a:tr>
              <a:tr h="45024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Šestileté a osmileté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19. 4. 2022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20. 4. 2022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10. a 11. 5. 2022</a:t>
                      </a:r>
                      <a:endParaRPr kumimoji="0" lang="cs-CZ" altLang="cs-CZ" sz="2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46" marR="91446" marT="45757" marB="457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6427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6628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0" y="0"/>
            <a:ext cx="914400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77821"/>
          </a:xfrm>
        </p:spPr>
        <p:txBody>
          <a:bodyPr>
            <a:noAutofit/>
          </a:bodyPr>
          <a:lstStyle/>
          <a:p>
            <a:pPr>
              <a:buSzPct val="100000"/>
              <a:defRPr/>
            </a:pPr>
            <a:r>
              <a:rPr lang="cs-CZ" sz="2800" b="1" dirty="0">
                <a:solidFill>
                  <a:srgbClr val="C00000"/>
                </a:solidFill>
                <a:cs typeface="Arial" panose="020B0604020202020204" pitchFamily="34" charset="0"/>
              </a:rPr>
              <a:t>Vývoj počtu dětí v předškolním vzdělávání</a:t>
            </a:r>
            <a:r>
              <a:rPr lang="cs-CZ" sz="2200" b="1" dirty="0">
                <a:solidFill>
                  <a:srgbClr val="4F81BD">
                    <a:lumMod val="75000"/>
                  </a:srgbClr>
                </a:solidFill>
                <a:cs typeface="Arial" panose="020B0604020202020204" pitchFamily="34" charset="0"/>
              </a:rPr>
              <a:t/>
            </a:r>
            <a:br>
              <a:rPr lang="cs-CZ" sz="2200" b="1" dirty="0">
                <a:solidFill>
                  <a:srgbClr val="4F81BD">
                    <a:lumMod val="75000"/>
                  </a:srgbClr>
                </a:solidFill>
                <a:cs typeface="Arial" panose="020B0604020202020204" pitchFamily="34" charset="0"/>
              </a:rPr>
            </a:br>
            <a:r>
              <a:rPr lang="cs-CZ" sz="2400" b="1" dirty="0">
                <a:solidFill>
                  <a:srgbClr val="4F81BD">
                    <a:lumMod val="75000"/>
                  </a:srgbClr>
                </a:solidFill>
                <a:cs typeface="Arial" panose="020B0604020202020204" pitchFamily="34" charset="0"/>
              </a:rPr>
              <a:t>Pardubický kraj, školní rok 2020/2021</a:t>
            </a:r>
            <a:endParaRPr lang="cs-CZ" altLang="cs-CZ" sz="2400" b="1" dirty="0">
              <a:solidFill>
                <a:srgbClr val="4F81BD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2</a:t>
            </a:fld>
            <a:endParaRPr lang="cs-CZ"/>
          </a:p>
        </p:txBody>
      </p:sp>
      <p:graphicFrame>
        <p:nvGraphicFramePr>
          <p:cNvPr id="11" name="Graf 10"/>
          <p:cNvGraphicFramePr>
            <a:graphicFrameLocks/>
          </p:cNvGraphicFramePr>
          <p:nvPr/>
        </p:nvGraphicFramePr>
        <p:xfrm>
          <a:off x="251520" y="1245638"/>
          <a:ext cx="8640960" cy="4529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4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Přihlašování ke vzdělávání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467544" y="1221375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pokud se uchazeč hlásí na dvě střední školy (popř. dva různé obory vzdělání či různá zaměření ŠVP na téže škole), </a:t>
            </a:r>
            <a:r>
              <a:rPr lang="cs-CZ" altLang="cs-CZ" sz="2200" b="1" dirty="0">
                <a:solidFill>
                  <a:srgbClr val="C00000"/>
                </a:solidFill>
              </a:rPr>
              <a:t>na přihlášce </a:t>
            </a:r>
            <a:r>
              <a:rPr lang="cs-CZ" altLang="cs-CZ" sz="2200" dirty="0"/>
              <a:t>ke vzdělávání v 1. kole přijímacího řízení </a:t>
            </a:r>
            <a:r>
              <a:rPr lang="cs-CZ" altLang="cs-CZ" sz="2200" b="1" dirty="0">
                <a:solidFill>
                  <a:srgbClr val="C00000"/>
                </a:solidFill>
              </a:rPr>
              <a:t>uvede obě školy </a:t>
            </a:r>
            <a:r>
              <a:rPr lang="cs-CZ" altLang="cs-CZ" sz="2200" dirty="0"/>
              <a:t>(popř. obory či zaměření) </a:t>
            </a:r>
          </a:p>
          <a:p>
            <a:pPr marL="342900" indent="-342900" algn="just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C00000"/>
                </a:solidFill>
              </a:rPr>
              <a:t>pořadí</a:t>
            </a:r>
            <a:r>
              <a:rPr lang="cs-CZ" altLang="cs-CZ" sz="2200" dirty="0"/>
              <a:t>, ve kterém uchazeč uvede zvolené střední školy, </a:t>
            </a:r>
            <a:r>
              <a:rPr lang="cs-CZ" altLang="cs-CZ" sz="2200" b="1" dirty="0">
                <a:solidFill>
                  <a:srgbClr val="C00000"/>
                </a:solidFill>
              </a:rPr>
              <a:t>určuje</a:t>
            </a:r>
            <a:r>
              <a:rPr lang="cs-CZ" altLang="cs-CZ" sz="2200" dirty="0"/>
              <a:t>, ve které škole bude konat </a:t>
            </a:r>
            <a:r>
              <a:rPr lang="cs-CZ" altLang="cs-CZ" sz="2200" b="1" dirty="0">
                <a:solidFill>
                  <a:srgbClr val="C00000"/>
                </a:solidFill>
              </a:rPr>
              <a:t>jednotné zkoušky v 1. a ve 2. termínu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vyplněné přihlášky </a:t>
            </a:r>
            <a:r>
              <a:rPr lang="cs-CZ" altLang="cs-CZ" sz="2200" b="1" dirty="0">
                <a:solidFill>
                  <a:srgbClr val="C00000"/>
                </a:solidFill>
              </a:rPr>
              <a:t>odevzdá uchazeč na obě střední školy</a:t>
            </a:r>
            <a:r>
              <a:rPr lang="cs-CZ" altLang="cs-CZ" sz="2200" dirty="0"/>
              <a:t>, na které se hlásí; </a:t>
            </a:r>
            <a:r>
              <a:rPr lang="cs-CZ" altLang="cs-CZ" sz="2200" b="1" dirty="0">
                <a:solidFill>
                  <a:srgbClr val="C00000"/>
                </a:solidFill>
              </a:rPr>
              <a:t>na obou přihláškách </a:t>
            </a:r>
            <a:r>
              <a:rPr lang="cs-CZ" altLang="cs-CZ" sz="2200" dirty="0"/>
              <a:t>uchazeč </a:t>
            </a:r>
            <a:r>
              <a:rPr lang="cs-CZ" altLang="cs-CZ" sz="2200" b="1" dirty="0">
                <a:solidFill>
                  <a:srgbClr val="C00000"/>
                </a:solidFill>
              </a:rPr>
              <a:t>vyplní zvolené střední školy ve stejném pořadí 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200" b="1" dirty="0"/>
              <a:t>pokud se uchazeč hlásí na dva různé obory vzdělání na téže škole, odevzdá řediteli této školy také dvě přihlášky (i když jsou identické)!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9784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Přihlašování ke vzdělávání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467544" y="1221375"/>
            <a:ext cx="8208912" cy="5136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3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C00000"/>
                </a:solidFill>
              </a:rPr>
              <a:t>rodné číslo </a:t>
            </a:r>
            <a:r>
              <a:rPr lang="cs-CZ" altLang="cs-CZ" sz="2200" dirty="0"/>
              <a:t>uvádí uchazeč </a:t>
            </a:r>
            <a:r>
              <a:rPr lang="cs-CZ" altLang="cs-CZ" sz="2200" b="1" dirty="0"/>
              <a:t>pouze</a:t>
            </a:r>
            <a:r>
              <a:rPr lang="cs-CZ" altLang="cs-CZ" sz="2200" dirty="0"/>
              <a:t> na přihlášce ke vzdělávání</a:t>
            </a:r>
            <a:r>
              <a:rPr lang="cs-CZ" altLang="cs-CZ" sz="2200" b="1" dirty="0"/>
              <a:t> v oboru vzdělání, </a:t>
            </a:r>
            <a:r>
              <a:rPr lang="cs-CZ" altLang="cs-CZ" sz="2200" dirty="0"/>
              <a:t>do kterého se konají jednotné přijímací zkoušky</a:t>
            </a:r>
          </a:p>
          <a:p>
            <a:pPr marL="342900" indent="-342900" algn="just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kolonku </a:t>
            </a:r>
            <a:r>
              <a:rPr lang="cs-CZ" altLang="cs-CZ" sz="2200" b="1" i="1" dirty="0">
                <a:solidFill>
                  <a:srgbClr val="C00000"/>
                </a:solidFill>
              </a:rPr>
              <a:t>Jednotná zkouška – ano – ne </a:t>
            </a:r>
            <a:r>
              <a:rPr lang="cs-CZ" altLang="cs-CZ" sz="2200" b="1" dirty="0"/>
              <a:t>vyplňuje</a:t>
            </a:r>
            <a:r>
              <a:rPr lang="cs-CZ" altLang="cs-CZ" sz="2200" dirty="0"/>
              <a:t> na přihlášce do oboru vzdělání s maturitní zkouškou bez talentové zkoušky </a:t>
            </a:r>
            <a:r>
              <a:rPr lang="cs-CZ" altLang="cs-CZ" sz="2200" b="1" dirty="0"/>
              <a:t>pouze</a:t>
            </a:r>
            <a:r>
              <a:rPr lang="cs-CZ" altLang="cs-CZ" sz="2200" dirty="0"/>
              <a:t> uchazeč, </a:t>
            </a:r>
            <a:r>
              <a:rPr lang="cs-CZ" altLang="cs-CZ" sz="2200" b="1" dirty="0"/>
              <a:t>který se přihlásil také do oboru vzdělání </a:t>
            </a:r>
            <a:r>
              <a:rPr lang="cs-CZ" altLang="cs-CZ" sz="2200" b="1" dirty="0">
                <a:solidFill>
                  <a:srgbClr val="C00000"/>
                </a:solidFill>
              </a:rPr>
              <a:t>Gymnázium se sportovní přípravou</a:t>
            </a:r>
          </a:p>
          <a:p>
            <a:pPr marL="342900" indent="-342900" algn="just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pokud se uchazeč </a:t>
            </a:r>
            <a:r>
              <a:rPr lang="cs-CZ" altLang="cs-CZ" sz="2200" b="1" dirty="0"/>
              <a:t>hlásí</a:t>
            </a:r>
            <a:r>
              <a:rPr lang="cs-CZ" altLang="cs-CZ" sz="2200" dirty="0"/>
              <a:t> do oboru vzdělání </a:t>
            </a:r>
            <a:r>
              <a:rPr lang="cs-CZ" altLang="cs-CZ" sz="2200" b="1" dirty="0">
                <a:solidFill>
                  <a:srgbClr val="C00000"/>
                </a:solidFill>
              </a:rPr>
              <a:t>Gymnázium se sportovní přípravou</a:t>
            </a:r>
            <a:r>
              <a:rPr lang="cs-CZ" altLang="cs-CZ" sz="2200" dirty="0"/>
              <a:t>, </a:t>
            </a:r>
            <a:r>
              <a:rPr lang="cs-CZ" altLang="cs-CZ" sz="2200" b="1" dirty="0"/>
              <a:t>koná vždy jednotnou zkoušku na této škole </a:t>
            </a:r>
            <a:r>
              <a:rPr lang="cs-CZ" altLang="cs-CZ" sz="2200" dirty="0"/>
              <a:t>(i v případě, že neuspěje u talentové zkoušky)</a:t>
            </a:r>
          </a:p>
          <a:p>
            <a:pPr marL="342900" indent="-342900" algn="just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výsledek jednotných zkoušek do oboru vzdělání Gymnázium se sportovní přípravou bude zpřístupněn </a:t>
            </a:r>
            <a:r>
              <a:rPr lang="cs-CZ" altLang="cs-CZ" sz="2200" dirty="0" err="1"/>
              <a:t>Cermatem</a:t>
            </a:r>
            <a:r>
              <a:rPr lang="cs-CZ" altLang="cs-CZ" sz="2200" dirty="0"/>
              <a:t> i školám, do jejichž oborů vzdělání s maturitní zkouškou bez talentové zkoušky se uchazeč přihlásil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874889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Specifikace jednotných zkoušek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467544" y="1221375"/>
            <a:ext cx="8352928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v testech jsou zastoupeny úlohy uzavřené i otevřené, včetně úloh </a:t>
            </a:r>
          </a:p>
          <a:p>
            <a:pPr algn="just">
              <a:spcBef>
                <a:spcPct val="0"/>
              </a:spcBef>
            </a:pPr>
            <a:r>
              <a:rPr lang="cs-CZ" altLang="cs-CZ" sz="2200" dirty="0"/>
              <a:t>      z konstrukční geometrie</a:t>
            </a:r>
          </a:p>
          <a:p>
            <a:pPr marL="342900" indent="-3429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altLang="cs-CZ" sz="2200" b="1" dirty="0"/>
              <a:t>povolené pomůcky </a:t>
            </a:r>
            <a:r>
              <a:rPr lang="cs-CZ" altLang="cs-CZ" sz="2200" dirty="0"/>
              <a:t>– modře či černě píšící propisovací tužka, rýsovací potřeby; kalkulačka a tabulky nejsou povoleny </a:t>
            </a:r>
          </a:p>
          <a:p>
            <a:pPr marL="342900" indent="-3429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200" b="1" dirty="0"/>
              <a:t>chybné odpovědi nejsou penalizovány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="" xmlns:a16="http://schemas.microsoft.com/office/drawing/2014/main" id="{A9BA0474-800F-4DE1-B2FA-DC49EBC61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611666"/>
              </p:ext>
            </p:extLst>
          </p:nvPr>
        </p:nvGraphicFramePr>
        <p:xfrm>
          <a:off x="611981" y="3556863"/>
          <a:ext cx="7920038" cy="16891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374956">
                  <a:extLst>
                    <a:ext uri="{9D8B030D-6E8A-4147-A177-3AD203B41FA5}">
                      <a16:colId xmlns="" xmlns:a16="http://schemas.microsoft.com/office/drawing/2014/main" val="1026567664"/>
                    </a:ext>
                  </a:extLst>
                </a:gridCol>
                <a:gridCol w="2340042">
                  <a:extLst>
                    <a:ext uri="{9D8B030D-6E8A-4147-A177-3AD203B41FA5}">
                      <a16:colId xmlns="" xmlns:a16="http://schemas.microsoft.com/office/drawing/2014/main" val="1134416602"/>
                    </a:ext>
                  </a:extLst>
                </a:gridCol>
                <a:gridCol w="2205040">
                  <a:extLst>
                    <a:ext uri="{9D8B030D-6E8A-4147-A177-3AD203B41FA5}">
                      <a16:colId xmlns="" xmlns:a16="http://schemas.microsoft.com/office/drawing/2014/main" val="4152903185"/>
                    </a:ext>
                  </a:extLst>
                </a:gridCol>
              </a:tblGrid>
              <a:tr h="76231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Zkušební předmět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7" marR="91437" marT="45754" marB="4575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Časový limit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7" marR="91437" marT="45754" marB="4575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Maximální počet bodů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7" marR="91437" marT="45754" marB="4575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828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85148125"/>
                  </a:ext>
                </a:extLst>
              </a:tr>
              <a:tr h="47657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Český jazyk a literatura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37" marR="91437" marT="45754" marB="4575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60 minut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1437" marR="91437" marT="45754" marB="4575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50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1437" marR="91437" marT="45754" marB="4575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40533500"/>
                  </a:ext>
                </a:extLst>
              </a:tr>
              <a:tr h="45021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Matematika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37" marR="91437" marT="45754" marB="4575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70 minut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1437" marR="91437" marT="45754" marB="4575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50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1437" marR="91437" marT="45754" marB="4575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66180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2519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1175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86573"/>
            <a:ext cx="7772400" cy="100251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Hodnocení uchazečů </a:t>
            </a:r>
            <a:b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rámci 1. kola přijímacího řízení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179512" y="1424948"/>
            <a:ext cx="8640960" cy="434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300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000" b="1" dirty="0">
                <a:solidFill>
                  <a:srgbClr val="294A8B"/>
                </a:solidFill>
              </a:rPr>
              <a:t>uchazeči budou hodnoceni na základě:</a:t>
            </a:r>
          </a:p>
          <a:p>
            <a:pPr marL="698500" lvl="1" indent="-342900">
              <a:spcBef>
                <a:spcPts val="400"/>
              </a:spcBef>
              <a:buClr>
                <a:schemeClr val="tx1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000" dirty="0"/>
              <a:t>výsledků dosažených v jednotných zkouškách</a:t>
            </a:r>
          </a:p>
          <a:p>
            <a:pPr marL="698500" lvl="1" indent="-342900">
              <a:spcBef>
                <a:spcPts val="400"/>
              </a:spcBef>
              <a:buClr>
                <a:schemeClr val="tx1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000" dirty="0"/>
              <a:t>hodnocení na vysvědčeních z předchozího vzdělávání (</a:t>
            </a:r>
            <a:r>
              <a:rPr lang="cs-CZ" sz="2000" dirty="0"/>
              <a:t>nelze hodnotit vysvědčení za druhé pololetí školního roku 2019/2020)</a:t>
            </a:r>
            <a:endParaRPr lang="cs-CZ" altLang="cs-CZ" sz="2000" dirty="0"/>
          </a:p>
          <a:p>
            <a:pPr marL="698500" lvl="1" indent="-342900">
              <a:spcBef>
                <a:spcPts val="400"/>
              </a:spcBef>
              <a:buClr>
                <a:schemeClr val="tx1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000" dirty="0"/>
              <a:t>výsledku talentové zkoušky či školní přijímací zkoušky</a:t>
            </a:r>
          </a:p>
          <a:p>
            <a:pPr marL="698500" lvl="1" indent="-342900">
              <a:spcBef>
                <a:spcPts val="400"/>
              </a:spcBef>
              <a:buClr>
                <a:schemeClr val="tx1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000" b="1" dirty="0">
                <a:solidFill>
                  <a:srgbClr val="C00000"/>
                </a:solidFill>
              </a:rPr>
              <a:t>případně</a:t>
            </a:r>
            <a:r>
              <a:rPr lang="cs-CZ" altLang="cs-CZ" sz="2000" dirty="0"/>
              <a:t> dle dalších skutečností, které osvědčují vhodné schopnosti, vědomosti a zájmy uchazeče</a:t>
            </a:r>
          </a:p>
          <a:p>
            <a:pPr marL="342900" indent="-342900" algn="just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pokud uchazeč koná jednotnou zkoušku dvakrát, do hodnocení přijímacího řízení se mu </a:t>
            </a:r>
            <a:r>
              <a:rPr lang="cs-CZ" sz="2000" b="1" dirty="0">
                <a:solidFill>
                  <a:srgbClr val="C00000"/>
                </a:solidFill>
              </a:rPr>
              <a:t>započte lepší výsledek z každého testu</a:t>
            </a:r>
          </a:p>
          <a:p>
            <a:pPr marL="342900" indent="-342900" algn="just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rgbClr val="C00000"/>
                </a:solidFill>
              </a:rPr>
              <a:t>hodnocení jednotných testů </a:t>
            </a:r>
            <a:r>
              <a:rPr lang="cs-CZ" sz="2000" dirty="0"/>
              <a:t>z českého jazyka a z matematiky se na celkovém hodnocení uchazeče v rámci přijímacího řízení bude</a:t>
            </a:r>
            <a:r>
              <a:rPr lang="cs-CZ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000" dirty="0"/>
              <a:t>podílet </a:t>
            </a:r>
            <a:r>
              <a:rPr lang="cs-CZ" sz="2000" b="1" dirty="0">
                <a:solidFill>
                  <a:srgbClr val="C00000"/>
                </a:solidFill>
              </a:rPr>
              <a:t>minimálně 60 %</a:t>
            </a:r>
            <a:r>
              <a:rPr lang="cs-CZ" sz="2000" dirty="0"/>
              <a:t>,</a:t>
            </a:r>
            <a:r>
              <a:rPr lang="cs-CZ" sz="2000" b="1" dirty="0">
                <a:solidFill>
                  <a:srgbClr val="C00000"/>
                </a:solidFill>
              </a:rPr>
              <a:t> </a:t>
            </a:r>
            <a:r>
              <a:rPr lang="cs-CZ" sz="2000" dirty="0"/>
              <a:t>respektive</a:t>
            </a:r>
            <a:r>
              <a:rPr lang="cs-CZ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000" b="1" dirty="0">
                <a:solidFill>
                  <a:srgbClr val="C00000"/>
                </a:solidFill>
              </a:rPr>
              <a:t>40 %</a:t>
            </a:r>
            <a:r>
              <a:rPr lang="cs-CZ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000" dirty="0"/>
              <a:t>u oboru vzdělání </a:t>
            </a:r>
            <a:r>
              <a:rPr lang="cs-CZ" sz="2000" b="1" dirty="0">
                <a:solidFill>
                  <a:srgbClr val="C00000"/>
                </a:solidFill>
              </a:rPr>
              <a:t>Gymnázium se sportovní přípravou</a:t>
            </a:r>
            <a:endParaRPr lang="cs-CZ" altLang="cs-CZ" sz="20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9332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1175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86573"/>
            <a:ext cx="7772400" cy="100251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Hodnocení uchazečů </a:t>
            </a:r>
            <a:b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rámci 1. kola přijímacího řízení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341530" y="1483737"/>
            <a:ext cx="8460940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tx1"/>
              </a:buClr>
              <a:defRPr/>
            </a:pPr>
            <a:r>
              <a:rPr lang="cs-CZ" altLang="cs-CZ" sz="2100" dirty="0"/>
              <a:t>Doporučenou podmínkou pro přijetí uchazeče ke vzdělávání </a:t>
            </a:r>
            <a:r>
              <a:rPr lang="cs-CZ" altLang="cs-CZ" sz="2100" b="1" dirty="0"/>
              <a:t>ve středních školách zřizovaných Pardubickým krajem</a:t>
            </a:r>
            <a:r>
              <a:rPr lang="cs-CZ" altLang="cs-CZ" sz="2100" dirty="0"/>
              <a:t> je, aby </a:t>
            </a:r>
            <a:r>
              <a:rPr lang="cs-CZ" altLang="cs-CZ" sz="2100" b="1" dirty="0">
                <a:solidFill>
                  <a:srgbClr val="C00000"/>
                </a:solidFill>
              </a:rPr>
              <a:t>v součtu bodů z obou testů</a:t>
            </a:r>
            <a:r>
              <a:rPr lang="cs-CZ" altLang="cs-CZ" sz="2100" b="1" dirty="0">
                <a:solidFill>
                  <a:srgbClr val="CC3300"/>
                </a:solidFill>
              </a:rPr>
              <a:t> </a:t>
            </a:r>
            <a:r>
              <a:rPr lang="cs-CZ" altLang="cs-CZ" sz="2100" dirty="0"/>
              <a:t>dosáhl následující minimální hranice:</a:t>
            </a:r>
          </a:p>
          <a:p>
            <a:pPr marL="360000">
              <a:spcBef>
                <a:spcPts val="1200"/>
              </a:spcBef>
              <a:buClr>
                <a:srgbClr val="0F189C"/>
              </a:buClr>
              <a:defRPr/>
            </a:pPr>
            <a:r>
              <a:rPr lang="cs-CZ" altLang="cs-CZ" sz="2200" b="1" dirty="0">
                <a:solidFill>
                  <a:srgbClr val="376092"/>
                </a:solidFill>
              </a:rPr>
              <a:t>Čtyřleté studium</a:t>
            </a:r>
          </a:p>
          <a:p>
            <a:pPr marL="900000" lvl="2" indent="-360000">
              <a:spcBef>
                <a:spcPts val="600"/>
              </a:spcBef>
              <a:buClr>
                <a:schemeClr val="tx1"/>
              </a:buClr>
              <a:buFont typeface="Symbol" panose="05050102010706020507" pitchFamily="18" charset="2"/>
              <a:buChar char="-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Gymnázium</a:t>
            </a:r>
            <a:r>
              <a:rPr lang="cs-CZ" altLang="cs-CZ" sz="2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altLang="cs-CZ" sz="2200" dirty="0"/>
              <a:t>– min. </a:t>
            </a:r>
            <a:r>
              <a:rPr lang="cs-CZ" altLang="cs-CZ" sz="2200" b="1" dirty="0">
                <a:solidFill>
                  <a:srgbClr val="C00000"/>
                </a:solidFill>
              </a:rPr>
              <a:t>35 bodů </a:t>
            </a:r>
            <a:r>
              <a:rPr lang="cs-CZ" altLang="cs-CZ" sz="2200" dirty="0"/>
              <a:t>ze 100 možných</a:t>
            </a:r>
          </a:p>
          <a:p>
            <a:pPr marL="900000" lvl="2" indent="-360000">
              <a:buClr>
                <a:schemeClr val="tx1"/>
              </a:buClr>
              <a:buFont typeface="Symbol" panose="05050102010706020507" pitchFamily="18" charset="2"/>
              <a:buChar char="-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Gymnázium se sportovní přípravou </a:t>
            </a:r>
            <a:r>
              <a:rPr lang="cs-CZ" altLang="cs-CZ" sz="2200" dirty="0"/>
              <a:t>– min. </a:t>
            </a:r>
            <a:r>
              <a:rPr lang="cs-CZ" altLang="cs-CZ" sz="2200" b="1" dirty="0">
                <a:solidFill>
                  <a:srgbClr val="C00000"/>
                </a:solidFill>
              </a:rPr>
              <a:t>30 bodů </a:t>
            </a:r>
            <a:r>
              <a:rPr lang="cs-CZ" altLang="cs-CZ" sz="2200" dirty="0"/>
              <a:t>ze 100 možných </a:t>
            </a:r>
          </a:p>
          <a:p>
            <a:pPr marL="900000" lvl="2" indent="-360000">
              <a:buClr>
                <a:schemeClr val="tx1"/>
              </a:buClr>
              <a:buFont typeface="Symbol" panose="05050102010706020507" pitchFamily="18" charset="2"/>
              <a:buChar char="-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ostatní obory vzdělání </a:t>
            </a:r>
            <a:r>
              <a:rPr lang="cs-CZ" altLang="cs-CZ" sz="2200" dirty="0"/>
              <a:t>s maturitní zkouškou – min. </a:t>
            </a:r>
            <a:r>
              <a:rPr lang="cs-CZ" altLang="cs-CZ" sz="2200" b="1" dirty="0">
                <a:solidFill>
                  <a:srgbClr val="C00000"/>
                </a:solidFill>
              </a:rPr>
              <a:t>25 bodů </a:t>
            </a:r>
            <a:r>
              <a:rPr lang="cs-CZ" altLang="cs-CZ" sz="2200" dirty="0"/>
              <a:t>ze 100 možných</a:t>
            </a:r>
          </a:p>
          <a:p>
            <a:pPr marL="360000">
              <a:spcBef>
                <a:spcPts val="1200"/>
              </a:spcBef>
              <a:buClr>
                <a:srgbClr val="0F189C"/>
              </a:buClr>
              <a:defRPr/>
            </a:pPr>
            <a:r>
              <a:rPr lang="cs-CZ" altLang="cs-CZ" sz="2200" b="1" dirty="0">
                <a:solidFill>
                  <a:srgbClr val="376092"/>
                </a:solidFill>
              </a:rPr>
              <a:t>Osmileté studium</a:t>
            </a:r>
          </a:p>
          <a:p>
            <a:pPr marL="900000" lvl="2" indent="-360000">
              <a:spcBef>
                <a:spcPts val="600"/>
              </a:spcBef>
              <a:buClr>
                <a:schemeClr val="tx1"/>
              </a:buClr>
              <a:buFont typeface="Symbol" panose="05050102010706020507" pitchFamily="18" charset="2"/>
              <a:buChar char="-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Gymnázium</a:t>
            </a:r>
            <a:r>
              <a:rPr lang="cs-CZ" altLang="cs-CZ" sz="2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altLang="cs-CZ" sz="2200" dirty="0"/>
              <a:t>– min. </a:t>
            </a:r>
            <a:r>
              <a:rPr lang="cs-CZ" altLang="cs-CZ" sz="2200" b="1" dirty="0">
                <a:solidFill>
                  <a:srgbClr val="C00000"/>
                </a:solidFill>
              </a:rPr>
              <a:t>30 bodů </a:t>
            </a:r>
            <a:r>
              <a:rPr lang="cs-CZ" altLang="cs-CZ" sz="2200" dirty="0"/>
              <a:t>ze 100 možných</a:t>
            </a:r>
          </a:p>
        </p:txBody>
      </p:sp>
    </p:spTree>
    <p:extLst>
      <p:ext uri="{BB962C8B-B14F-4D97-AF65-F5344CB8AC3E}">
        <p14:creationId xmlns:p14="http://schemas.microsoft.com/office/powerpoint/2010/main" val="3078710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="" xmlns:a16="http://schemas.microsoft.com/office/drawing/2014/main" id="{87D11534-1D4A-4F73-BA4E-CD826593D747}"/>
              </a:ext>
            </a:extLst>
          </p:cNvPr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96383"/>
            <a:ext cx="7772400" cy="78505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Výsledky přijímacího řízení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685800" y="1174536"/>
            <a:ext cx="7614846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ředitel střední školy zveřejní </a:t>
            </a:r>
            <a:r>
              <a:rPr lang="cs-CZ" altLang="cs-CZ" sz="2200" b="1" dirty="0">
                <a:solidFill>
                  <a:srgbClr val="C00000"/>
                </a:solidFill>
              </a:rPr>
              <a:t>seznam přijatých uchazečů </a:t>
            </a:r>
            <a:r>
              <a:rPr lang="cs-CZ" altLang="cs-CZ" sz="2200" dirty="0"/>
              <a:t>a nepřijatým uchazečům odešle </a:t>
            </a:r>
            <a:r>
              <a:rPr lang="cs-CZ" altLang="cs-CZ" sz="2200" b="1" dirty="0">
                <a:solidFill>
                  <a:srgbClr val="C00000"/>
                </a:solidFill>
              </a:rPr>
              <a:t>rozhodnutí o nepřijetí </a:t>
            </a:r>
            <a:r>
              <a:rPr lang="cs-CZ" altLang="cs-CZ" sz="2200" dirty="0"/>
              <a:t>v období </a:t>
            </a:r>
            <a:r>
              <a:rPr lang="cs-CZ" altLang="cs-CZ" sz="2200" b="1" dirty="0">
                <a:solidFill>
                  <a:srgbClr val="C00000"/>
                </a:solidFill>
              </a:rPr>
              <a:t>od 22. dubna do 30. dubna </a:t>
            </a:r>
            <a:endParaRPr lang="cs-CZ" altLang="cs-CZ" sz="2200" dirty="0">
              <a:solidFill>
                <a:srgbClr val="C00000"/>
              </a:solidFill>
            </a:endParaRPr>
          </a:p>
          <a:p>
            <a:pPr marL="342900" indent="-342900" algn="just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dirty="0" err="1"/>
              <a:t>Cermat</a:t>
            </a:r>
            <a:r>
              <a:rPr lang="cs-CZ" altLang="cs-CZ" sz="2200" dirty="0"/>
              <a:t> dodá </a:t>
            </a:r>
            <a:r>
              <a:rPr lang="cs-CZ" altLang="cs-CZ" sz="2200" b="1" dirty="0"/>
              <a:t>výsledky jednotných testů </a:t>
            </a:r>
            <a:r>
              <a:rPr lang="cs-CZ" altLang="cs-CZ" sz="2200" dirty="0"/>
              <a:t>středním školám </a:t>
            </a:r>
            <a:r>
              <a:rPr lang="cs-CZ" altLang="cs-CZ" sz="2200" b="1" dirty="0">
                <a:solidFill>
                  <a:srgbClr val="C00000"/>
                </a:solidFill>
              </a:rPr>
              <a:t>nejpozději do 28. dubna </a:t>
            </a:r>
          </a:p>
          <a:p>
            <a:pPr marL="342900" indent="-342900" algn="just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ředitel školy ukončí hodnocení uchazečů </a:t>
            </a:r>
            <a:r>
              <a:rPr lang="cs-CZ" altLang="cs-CZ" sz="2200" b="1" dirty="0"/>
              <a:t>do 2 pracovních dnů po zpřístupnění hodnocení</a:t>
            </a:r>
            <a:r>
              <a:rPr lang="cs-CZ" altLang="cs-CZ" sz="2200" dirty="0"/>
              <a:t> uchazeče </a:t>
            </a:r>
            <a:r>
              <a:rPr lang="cs-CZ" altLang="cs-CZ" sz="2200" dirty="0" err="1"/>
              <a:t>Cermatem</a:t>
            </a:r>
            <a:r>
              <a:rPr lang="cs-CZ" altLang="cs-CZ" sz="2200" dirty="0"/>
              <a:t>, případně do </a:t>
            </a:r>
          </a:p>
          <a:p>
            <a:pPr indent="352425" algn="just">
              <a:defRPr/>
            </a:pPr>
            <a:r>
              <a:rPr lang="cs-CZ" altLang="cs-CZ" sz="2200" dirty="0"/>
              <a:t>2 pracovních dnů po dni konání školní přijímací zkoušky</a:t>
            </a:r>
          </a:p>
          <a:p>
            <a:pPr marL="342900" indent="-342900" algn="just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odvolání</a:t>
            </a:r>
            <a:r>
              <a:rPr lang="cs-CZ" altLang="cs-CZ" sz="2200" dirty="0"/>
              <a:t> proti rozhodnutí ředitele školy lze podat </a:t>
            </a:r>
            <a:r>
              <a:rPr lang="cs-CZ" altLang="cs-CZ" sz="2200" b="1" dirty="0">
                <a:solidFill>
                  <a:srgbClr val="C00000"/>
                </a:solidFill>
              </a:rPr>
              <a:t>ve lhůtě </a:t>
            </a:r>
          </a:p>
          <a:p>
            <a:pPr marL="360363" indent="-7938" algn="just">
              <a:buClr>
                <a:srgbClr val="19489A"/>
              </a:buClr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3 pracovních dnů</a:t>
            </a:r>
            <a:r>
              <a:rPr lang="cs-CZ" altLang="cs-CZ" sz="2200" dirty="0"/>
              <a:t> ode dne doručení rozhodnutí; </a:t>
            </a:r>
            <a:r>
              <a:rPr lang="cs-CZ" altLang="cs-CZ" sz="2200" b="1" dirty="0"/>
              <a:t>i v odvolacím řízení přijímá ředitel uchazeče podle dosaženého počtu bodů</a:t>
            </a:r>
          </a:p>
        </p:txBody>
      </p:sp>
    </p:spTree>
    <p:extLst>
      <p:ext uri="{BB962C8B-B14F-4D97-AF65-F5344CB8AC3E}">
        <p14:creationId xmlns:p14="http://schemas.microsoft.com/office/powerpoint/2010/main" val="1631034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1175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86573"/>
            <a:ext cx="7772400" cy="100251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Přijímání do oborů vzdělání </a:t>
            </a:r>
            <a:b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talentovou zkouškou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431540" y="1304455"/>
            <a:ext cx="828092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/>
              <a:t>talentová zkouška se koná </a:t>
            </a:r>
          </a:p>
          <a:p>
            <a:pPr marL="698500" lvl="1" indent="-342900" algn="just">
              <a:spcBef>
                <a:spcPts val="600"/>
              </a:spcBef>
              <a:buClr>
                <a:srgbClr val="0F189C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dirty="0"/>
              <a:t>od </a:t>
            </a:r>
            <a:r>
              <a:rPr lang="cs-CZ" altLang="cs-CZ" sz="2200" b="1" dirty="0">
                <a:solidFill>
                  <a:srgbClr val="C00000"/>
                </a:solidFill>
              </a:rPr>
              <a:t>2. ledna do 15. února</a:t>
            </a:r>
            <a:r>
              <a:rPr lang="cs-CZ" altLang="cs-CZ" sz="2200" b="1" dirty="0"/>
              <a:t> </a:t>
            </a:r>
            <a:r>
              <a:rPr lang="cs-CZ" altLang="cs-CZ" sz="2200" dirty="0">
                <a:sym typeface="Symbol" panose="05050102010706020507" pitchFamily="18" charset="2"/>
              </a:rPr>
              <a:t></a:t>
            </a:r>
            <a:r>
              <a:rPr lang="cs-CZ" altLang="cs-CZ" sz="2200" dirty="0"/>
              <a:t> </a:t>
            </a:r>
            <a:r>
              <a:rPr lang="cs-CZ" altLang="cs-CZ" sz="2200" b="1" dirty="0"/>
              <a:t>Gymnázium se sportovní přípravou</a:t>
            </a:r>
          </a:p>
          <a:p>
            <a:pPr marL="698500" lvl="1" indent="-342900" algn="just">
              <a:buClr>
                <a:srgbClr val="0F189C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dirty="0"/>
              <a:t>od </a:t>
            </a:r>
            <a:r>
              <a:rPr lang="cs-CZ" altLang="cs-CZ" sz="2200" b="1" dirty="0">
                <a:solidFill>
                  <a:srgbClr val="C00000"/>
                </a:solidFill>
              </a:rPr>
              <a:t>15. ledna do 31. ledna </a:t>
            </a:r>
            <a:r>
              <a:rPr lang="cs-CZ" altLang="cs-CZ" sz="2200" dirty="0">
                <a:sym typeface="Symbol" panose="05050102010706020507" pitchFamily="18" charset="2"/>
              </a:rPr>
              <a:t> </a:t>
            </a:r>
            <a:r>
              <a:rPr lang="cs-CZ" altLang="cs-CZ" sz="2200" b="1" dirty="0"/>
              <a:t>Konzervatoř</a:t>
            </a:r>
          </a:p>
          <a:p>
            <a:pPr marL="698500" lvl="1" indent="-342900" algn="just">
              <a:buClr>
                <a:srgbClr val="0F189C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dirty="0"/>
              <a:t>od </a:t>
            </a:r>
            <a:r>
              <a:rPr lang="cs-CZ" altLang="cs-CZ" sz="2200" b="1" dirty="0">
                <a:solidFill>
                  <a:srgbClr val="C00000"/>
                </a:solidFill>
              </a:rPr>
              <a:t>2. ledna do 15. ledna </a:t>
            </a:r>
            <a:r>
              <a:rPr lang="cs-CZ" altLang="cs-CZ" sz="2200" dirty="0">
                <a:sym typeface="Symbol" panose="05050102010706020507" pitchFamily="18" charset="2"/>
              </a:rPr>
              <a:t></a:t>
            </a:r>
            <a:r>
              <a:rPr lang="cs-CZ" altLang="cs-CZ" sz="2200" dirty="0"/>
              <a:t> </a:t>
            </a:r>
            <a:r>
              <a:rPr lang="cs-CZ" altLang="cs-CZ" sz="2200" b="1" dirty="0"/>
              <a:t>ostatní obory vzdělání</a:t>
            </a:r>
          </a:p>
          <a:p>
            <a:pPr marL="342900" indent="-342900" algn="just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/>
              <a:t>sdělení o výsledku </a:t>
            </a:r>
            <a:r>
              <a:rPr lang="cs-CZ" altLang="cs-CZ" sz="2200" dirty="0"/>
              <a:t>talentové zkoušky zašle ředitel</a:t>
            </a:r>
          </a:p>
          <a:p>
            <a:pPr marL="698500" lvl="1" indent="-342900" algn="just">
              <a:spcBef>
                <a:spcPts val="600"/>
              </a:spcBef>
              <a:buClr>
                <a:schemeClr val="tx1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do 20. února </a:t>
            </a:r>
            <a:r>
              <a:rPr lang="cs-CZ" altLang="cs-CZ" sz="2200" dirty="0">
                <a:sym typeface="Symbol" panose="05050102010706020507" pitchFamily="18" charset="2"/>
              </a:rPr>
              <a:t></a:t>
            </a:r>
            <a:r>
              <a:rPr lang="cs-CZ" altLang="cs-CZ" sz="2200" dirty="0"/>
              <a:t> </a:t>
            </a:r>
            <a:r>
              <a:rPr lang="cs-CZ" altLang="cs-CZ" sz="2200" b="1" dirty="0"/>
              <a:t>Gymnázium se sportovní přípravou </a:t>
            </a:r>
          </a:p>
          <a:p>
            <a:pPr marL="698500" lvl="1" indent="-342900" algn="just">
              <a:buClr>
                <a:schemeClr val="tx1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do 20. ledna </a:t>
            </a:r>
            <a:r>
              <a:rPr lang="cs-CZ" altLang="cs-CZ" sz="2200" dirty="0">
                <a:sym typeface="Symbol" panose="05050102010706020507" pitchFamily="18" charset="2"/>
              </a:rPr>
              <a:t></a:t>
            </a:r>
            <a:r>
              <a:rPr lang="cs-CZ" altLang="cs-CZ" sz="2200" dirty="0"/>
              <a:t> </a:t>
            </a:r>
            <a:r>
              <a:rPr lang="cs-CZ" altLang="cs-CZ" sz="2200" b="1" dirty="0"/>
              <a:t>ostatní obory vzdělání</a:t>
            </a:r>
          </a:p>
          <a:p>
            <a:pPr marL="698500" lvl="1" indent="-342900" algn="just">
              <a:buClr>
                <a:schemeClr val="tx1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dirty="0"/>
              <a:t>ředitel konzervatoře nezasílá</a:t>
            </a:r>
          </a:p>
          <a:p>
            <a:pPr marL="342900" indent="-342900" algn="just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ředitel školy zveřejní </a:t>
            </a:r>
            <a:r>
              <a:rPr lang="cs-CZ" altLang="cs-CZ" sz="2200" b="1" dirty="0">
                <a:solidFill>
                  <a:srgbClr val="C00000"/>
                </a:solidFill>
              </a:rPr>
              <a:t>seznam přijatých uchazečů </a:t>
            </a:r>
            <a:r>
              <a:rPr lang="cs-CZ" altLang="cs-CZ" sz="2200" dirty="0"/>
              <a:t>a nepřijatým uchazečům odešle </a:t>
            </a:r>
            <a:r>
              <a:rPr lang="cs-CZ" altLang="cs-CZ" sz="2200" b="1" dirty="0">
                <a:solidFill>
                  <a:srgbClr val="C00000"/>
                </a:solidFill>
              </a:rPr>
              <a:t>rozhodnutí o nepřijetí </a:t>
            </a:r>
            <a:r>
              <a:rPr lang="cs-CZ" altLang="cs-CZ" sz="2200" dirty="0"/>
              <a:t>v období </a:t>
            </a:r>
            <a:r>
              <a:rPr lang="cs-CZ" altLang="cs-CZ" sz="2200" b="1" dirty="0">
                <a:solidFill>
                  <a:srgbClr val="C00000"/>
                </a:solidFill>
              </a:rPr>
              <a:t>od 5. února do 15. února</a:t>
            </a:r>
            <a:r>
              <a:rPr lang="cs-CZ" altLang="cs-CZ" sz="2200" dirty="0"/>
              <a:t>, do oboru vzdělání </a:t>
            </a:r>
            <a:r>
              <a:rPr lang="cs-CZ" altLang="cs-CZ" sz="2200" b="1" dirty="0"/>
              <a:t>Gymnázium se sportovní přípravou </a:t>
            </a:r>
            <a:r>
              <a:rPr lang="cs-CZ" altLang="cs-CZ" sz="2200" b="1" dirty="0">
                <a:solidFill>
                  <a:srgbClr val="C00000"/>
                </a:solidFill>
              </a:rPr>
              <a:t>od 22. dubna do 30. dubna </a:t>
            </a:r>
            <a:endParaRPr lang="cs-CZ" altLang="cs-CZ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566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="" xmlns:a16="http://schemas.microsoft.com/office/drawing/2014/main" id="{87D11534-1D4A-4F73-BA4E-CD826593D747}"/>
              </a:ext>
            </a:extLst>
          </p:cNvPr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96383"/>
            <a:ext cx="7772400" cy="78505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kola přijímacího řízení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540668" y="1356006"/>
            <a:ext cx="8062664" cy="395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8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počet přihlášek </a:t>
            </a:r>
            <a:r>
              <a:rPr lang="cs-CZ" altLang="cs-CZ" sz="2200" dirty="0"/>
              <a:t>v dalších kolech přijímacího řízení do oborů vzdělání s talentovou zkouškou i bez talentové zkoušky </a:t>
            </a:r>
            <a:r>
              <a:rPr lang="cs-CZ" altLang="cs-CZ" sz="2200" b="1" dirty="0">
                <a:solidFill>
                  <a:srgbClr val="C00000"/>
                </a:solidFill>
              </a:rPr>
              <a:t>není omezen </a:t>
            </a:r>
          </a:p>
          <a:p>
            <a:pPr marL="342900" indent="-342900" algn="just">
              <a:spcBef>
                <a:spcPct val="8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na přihlášku uchazeč </a:t>
            </a:r>
            <a:r>
              <a:rPr lang="cs-CZ" altLang="cs-CZ" sz="2200" b="1" dirty="0">
                <a:solidFill>
                  <a:srgbClr val="C00000"/>
                </a:solidFill>
              </a:rPr>
              <a:t>vyplňuje pouze jednu </a:t>
            </a:r>
            <a:r>
              <a:rPr lang="cs-CZ" altLang="cs-CZ" sz="2200" b="1" dirty="0"/>
              <a:t>zvolenou střední </a:t>
            </a:r>
            <a:r>
              <a:rPr lang="cs-CZ" altLang="cs-CZ" sz="2200" b="1" dirty="0">
                <a:solidFill>
                  <a:srgbClr val="C00000"/>
                </a:solidFill>
              </a:rPr>
              <a:t>školu</a:t>
            </a:r>
          </a:p>
          <a:p>
            <a:pPr marL="342900" indent="-342900" algn="just">
              <a:spcBef>
                <a:spcPct val="8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v dalších kolech přijímacího řízení </a:t>
            </a:r>
            <a:r>
              <a:rPr lang="cs-CZ" altLang="cs-CZ" sz="2200" b="1" dirty="0">
                <a:solidFill>
                  <a:srgbClr val="C00000"/>
                </a:solidFill>
              </a:rPr>
              <a:t>nebudou uchazeči konat jednotné přijímací zkoušky, </a:t>
            </a:r>
            <a:r>
              <a:rPr lang="cs-CZ" altLang="cs-CZ" sz="2200" dirty="0"/>
              <a:t>střední školy však mohou využít výsledky zkoušek z 1. kola nebo vypsat školní přijímací zkoušku</a:t>
            </a:r>
          </a:p>
          <a:p>
            <a:pPr marL="342900" indent="-342900" algn="just">
              <a:spcBef>
                <a:spcPct val="8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způsob hodnocení uchazečů v dalších kolech přijímacího řízení stanoví ředitel střední školy</a:t>
            </a:r>
            <a:endParaRPr lang="cs-CZ" altLang="cs-CZ" sz="22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1845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="" xmlns:a16="http://schemas.microsoft.com/office/drawing/2014/main" id="{87D11534-1D4A-4F73-BA4E-CD826593D747}"/>
              </a:ext>
            </a:extLst>
          </p:cNvPr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96383"/>
            <a:ext cx="7772400" cy="78505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Zápisový lístek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422321" y="1569211"/>
            <a:ext cx="806266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zápisový lístek je platný </a:t>
            </a:r>
            <a:r>
              <a:rPr lang="cs-CZ" altLang="cs-CZ" sz="2200" b="1" dirty="0">
                <a:solidFill>
                  <a:srgbClr val="C00000"/>
                </a:solidFill>
              </a:rPr>
              <a:t>pro školní rok, pro který je uchazeč přijímán</a:t>
            </a:r>
            <a:r>
              <a:rPr lang="cs-CZ" altLang="cs-CZ" sz="2200" dirty="0"/>
              <a:t> a který se vyznačí nad jméno a příjmení uchazeče</a:t>
            </a:r>
            <a:endParaRPr lang="cs-CZ" altLang="cs-CZ" sz="2200" dirty="0">
              <a:sym typeface="Symbol" panose="05050102010706020507" pitchFamily="18" charset="2"/>
            </a:endParaRPr>
          </a:p>
          <a:p>
            <a:pPr marL="342900" indent="-34290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zápisový lístek odevzdá uchazeč (zákonný zástupce) nejpozději </a:t>
            </a:r>
            <a:r>
              <a:rPr lang="cs-CZ" altLang="cs-CZ" sz="2200" b="1" dirty="0">
                <a:solidFill>
                  <a:srgbClr val="C00000"/>
                </a:solidFill>
              </a:rPr>
              <a:t>do 10 pracovních dnů</a:t>
            </a:r>
            <a:r>
              <a:rPr lang="cs-CZ" altLang="cs-CZ" sz="2200" dirty="0">
                <a:solidFill>
                  <a:srgbClr val="C00000"/>
                </a:solidFill>
              </a:rPr>
              <a:t> </a:t>
            </a:r>
            <a:r>
              <a:rPr lang="cs-CZ" altLang="cs-CZ" sz="2200" dirty="0"/>
              <a:t>ode dne oznámení rozhodnutí o přijetí ke vzdělávání </a:t>
            </a:r>
          </a:p>
          <a:p>
            <a:pPr marL="352425" indent="-352425" algn="just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C00000"/>
                </a:solidFill>
              </a:rPr>
              <a:t>lhůta </a:t>
            </a:r>
            <a:r>
              <a:rPr lang="cs-CZ" altLang="cs-CZ" sz="2200" dirty="0"/>
              <a:t>pro odevzdání zápisového lístku </a:t>
            </a:r>
            <a:r>
              <a:rPr lang="cs-CZ" altLang="cs-CZ" sz="2200" b="1" dirty="0">
                <a:solidFill>
                  <a:srgbClr val="C00000"/>
                </a:solidFill>
              </a:rPr>
              <a:t>začíná</a:t>
            </a:r>
            <a:r>
              <a:rPr lang="cs-CZ" altLang="cs-CZ" sz="2200" dirty="0"/>
              <a:t> běžet </a:t>
            </a:r>
            <a:r>
              <a:rPr lang="cs-CZ" altLang="cs-CZ" sz="2200" b="1" dirty="0">
                <a:solidFill>
                  <a:srgbClr val="C00000"/>
                </a:solidFill>
              </a:rPr>
              <a:t>dnem následujícím po dni zveřejnění seznamu </a:t>
            </a:r>
            <a:r>
              <a:rPr lang="cs-CZ" altLang="cs-CZ" sz="2200" dirty="0"/>
              <a:t>přijatých uchazečů</a:t>
            </a:r>
          </a:p>
        </p:txBody>
      </p:sp>
    </p:spTree>
    <p:extLst>
      <p:ext uri="{BB962C8B-B14F-4D97-AF65-F5344CB8AC3E}">
        <p14:creationId xmlns:p14="http://schemas.microsoft.com/office/powerpoint/2010/main" val="24818824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="" xmlns:a16="http://schemas.microsoft.com/office/drawing/2014/main" id="{87D11534-1D4A-4F73-BA4E-CD826593D747}"/>
              </a:ext>
            </a:extLst>
          </p:cNvPr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96383"/>
            <a:ext cx="7772400" cy="78505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Zápisový lístek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540668" y="1377212"/>
            <a:ext cx="8062664" cy="428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7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zápisový lístek</a:t>
            </a:r>
            <a:r>
              <a:rPr lang="cs-CZ" altLang="cs-CZ" sz="2200" dirty="0"/>
              <a:t>, který uchazeč již odevzdal, </a:t>
            </a:r>
            <a:r>
              <a:rPr lang="cs-CZ" altLang="cs-CZ" sz="2200" b="1" dirty="0">
                <a:solidFill>
                  <a:srgbClr val="C00000"/>
                </a:solidFill>
              </a:rPr>
              <a:t>může vzít zpět </a:t>
            </a:r>
          </a:p>
          <a:p>
            <a:pPr marL="360000">
              <a:spcBef>
                <a:spcPts val="0"/>
              </a:spcBef>
              <a:buClr>
                <a:schemeClr val="tx1"/>
              </a:buClr>
              <a:defRPr/>
            </a:pPr>
            <a:r>
              <a:rPr lang="cs-CZ" altLang="cs-CZ" sz="2200" dirty="0"/>
              <a:t>v případě, že:</a:t>
            </a:r>
          </a:p>
          <a:p>
            <a:pPr marL="698500" lvl="1" indent="-342900" algn="just">
              <a:spcBef>
                <a:spcPts val="600"/>
              </a:spcBef>
              <a:buClr>
                <a:schemeClr val="tx1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dirty="0"/>
              <a:t>jej chce uplatnit ve škole, na kterou byl </a:t>
            </a:r>
            <a:r>
              <a:rPr lang="cs-CZ" altLang="cs-CZ" sz="2200" b="1" dirty="0">
                <a:solidFill>
                  <a:srgbClr val="C00000"/>
                </a:solidFill>
              </a:rPr>
              <a:t>přijat na základě odvolání</a:t>
            </a:r>
          </a:p>
          <a:p>
            <a:pPr marL="698500" lvl="1" indent="-342900" algn="just">
              <a:spcBef>
                <a:spcPts val="600"/>
              </a:spcBef>
              <a:buClr>
                <a:schemeClr val="tx1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odevzdal-li jej v oboru vzdělání s talentovou zkouškou </a:t>
            </a:r>
            <a:r>
              <a:rPr lang="cs-CZ" altLang="cs-CZ" sz="2200" dirty="0"/>
              <a:t>(včetně konzervatoře) a následně byl přijat do oboru vzdělání bez talentové zkoušky</a:t>
            </a:r>
          </a:p>
          <a:p>
            <a:pPr marL="698500" lvl="1" indent="-342900" algn="just">
              <a:spcBef>
                <a:spcPts val="600"/>
              </a:spcBef>
              <a:buClr>
                <a:schemeClr val="tx1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dirty="0">
                <a:sym typeface="Symbol" panose="05050102010706020507" pitchFamily="18" charset="2"/>
              </a:rPr>
              <a:t>tyto skutečnosti při zpětvzetí lístku doloží rozhodnutím o přijetí</a:t>
            </a:r>
          </a:p>
          <a:p>
            <a:pPr marL="342900" indent="-342900" algn="just">
              <a:spcBef>
                <a:spcPct val="7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dirty="0">
                <a:sym typeface="Symbol" panose="05050102010706020507" pitchFamily="18" charset="2"/>
              </a:rPr>
              <a:t>v případě souběhu způsobů, kdy lze vzít zápisový lístek zpět, </a:t>
            </a:r>
            <a:r>
              <a:rPr lang="cs-CZ" altLang="cs-CZ" sz="2200" b="1" dirty="0">
                <a:sym typeface="Symbol" panose="05050102010706020507" pitchFamily="18" charset="2"/>
              </a:rPr>
              <a:t>lze uvést údaje o zápisu uchazeče </a:t>
            </a:r>
            <a:r>
              <a:rPr lang="cs-CZ" altLang="cs-CZ" sz="2200" dirty="0">
                <a:sym typeface="Symbol" panose="05050102010706020507" pitchFamily="18" charset="2"/>
              </a:rPr>
              <a:t>na další školu </a:t>
            </a:r>
            <a:r>
              <a:rPr lang="cs-CZ" altLang="cs-CZ" sz="2200" b="1" dirty="0">
                <a:sym typeface="Symbol" panose="05050102010706020507" pitchFamily="18" charset="2"/>
              </a:rPr>
              <a:t>na druhé straně tiskopisu </a:t>
            </a:r>
            <a:r>
              <a:rPr lang="cs-CZ" altLang="cs-CZ" sz="2200" dirty="0">
                <a:sym typeface="Symbol" panose="05050102010706020507" pitchFamily="18" charset="2"/>
              </a:rPr>
              <a:t>zápisového lístku</a:t>
            </a:r>
            <a:endParaRPr lang="cs-CZ" altLang="cs-CZ" sz="2200" dirty="0"/>
          </a:p>
        </p:txBody>
      </p:sp>
    </p:spTree>
    <p:extLst>
      <p:ext uri="{BB962C8B-B14F-4D97-AF65-F5344CB8AC3E}">
        <p14:creationId xmlns:p14="http://schemas.microsoft.com/office/powerpoint/2010/main" val="3313726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77821"/>
          </a:xfrm>
        </p:spPr>
        <p:txBody>
          <a:bodyPr>
            <a:noAutofit/>
          </a:bodyPr>
          <a:lstStyle/>
          <a:p>
            <a:pPr>
              <a:buSzPct val="100000"/>
              <a:defRPr/>
            </a:pPr>
            <a:r>
              <a:rPr lang="cs-CZ" sz="2800" b="1" dirty="0">
                <a:solidFill>
                  <a:srgbClr val="C00000"/>
                </a:solidFill>
                <a:cs typeface="Arial" panose="020B0604020202020204" pitchFamily="34" charset="0"/>
              </a:rPr>
              <a:t>Vývoj počtu žáků v základním vzdělávání</a:t>
            </a:r>
            <a:r>
              <a:rPr lang="cs-CZ" sz="2800" b="1" dirty="0">
                <a:solidFill>
                  <a:srgbClr val="4F81BD">
                    <a:lumMod val="75000"/>
                  </a:srgbClr>
                </a:solidFill>
                <a:cs typeface="Arial" panose="020B0604020202020204" pitchFamily="34" charset="0"/>
              </a:rPr>
              <a:t/>
            </a:r>
            <a:br>
              <a:rPr lang="cs-CZ" sz="2800" b="1" dirty="0">
                <a:solidFill>
                  <a:srgbClr val="4F81BD">
                    <a:lumMod val="75000"/>
                  </a:srgbClr>
                </a:solidFill>
                <a:cs typeface="Arial" panose="020B0604020202020204" pitchFamily="34" charset="0"/>
              </a:rPr>
            </a:br>
            <a:r>
              <a:rPr lang="cs-CZ" sz="2400" b="1" dirty="0">
                <a:solidFill>
                  <a:srgbClr val="4F81BD">
                    <a:lumMod val="75000"/>
                  </a:srgbClr>
                </a:solidFill>
                <a:cs typeface="Arial" panose="020B0604020202020204" pitchFamily="34" charset="0"/>
              </a:rPr>
              <a:t>Pardubický kraj, školní rok 2020/2021</a:t>
            </a:r>
            <a:endParaRPr lang="cs-CZ" altLang="cs-CZ" sz="2400" b="1" dirty="0">
              <a:solidFill>
                <a:srgbClr val="4F81BD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3</a:t>
            </a:fld>
            <a:endParaRPr lang="cs-CZ"/>
          </a:p>
        </p:txBody>
      </p:sp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9032664"/>
              </p:ext>
            </p:extLst>
          </p:nvPr>
        </p:nvGraphicFramePr>
        <p:xfrm>
          <a:off x="179512" y="1124744"/>
          <a:ext cx="8712967" cy="4703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366196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="" xmlns:a16="http://schemas.microsoft.com/office/drawing/2014/main" id="{87D11534-1D4A-4F73-BA4E-CD826593D747}"/>
              </a:ext>
            </a:extLst>
          </p:cNvPr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96383"/>
            <a:ext cx="7772400" cy="78505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Zápisový lístek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422321" y="1569211"/>
            <a:ext cx="8062664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uchazeč, který </a:t>
            </a:r>
            <a:r>
              <a:rPr lang="cs-CZ" altLang="cs-CZ" sz="2200" b="1" dirty="0">
                <a:solidFill>
                  <a:srgbClr val="C00000"/>
                </a:solidFill>
              </a:rPr>
              <a:t>je žákem základní školy</a:t>
            </a:r>
            <a:r>
              <a:rPr lang="cs-CZ" altLang="cs-CZ" sz="2200" dirty="0"/>
              <a:t>, obdrží zápisový lístek </a:t>
            </a:r>
            <a:r>
              <a:rPr lang="cs-CZ" altLang="cs-CZ" sz="2200" b="1" dirty="0">
                <a:solidFill>
                  <a:srgbClr val="C00000"/>
                </a:solidFill>
              </a:rPr>
              <a:t>na</a:t>
            </a:r>
            <a:r>
              <a:rPr lang="cs-CZ" altLang="cs-CZ" sz="2200" dirty="0"/>
              <a:t> této </a:t>
            </a:r>
            <a:r>
              <a:rPr lang="cs-CZ" altLang="cs-CZ" sz="2200" b="1" dirty="0">
                <a:solidFill>
                  <a:srgbClr val="C00000"/>
                </a:solidFill>
              </a:rPr>
              <a:t>základní škole</a:t>
            </a:r>
          </a:p>
          <a:p>
            <a:pPr marL="342900" indent="-342900" algn="just">
              <a:spcBef>
                <a:spcPct val="7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C00000"/>
                </a:solidFill>
              </a:rPr>
              <a:t>v ostatních případech </a:t>
            </a:r>
            <a:r>
              <a:rPr lang="cs-CZ" altLang="cs-CZ" sz="2200" dirty="0"/>
              <a:t>(žáci víceletých gymnázií a jiných středních škol, uchazeči, kteří nejsou žáky žádné školy…) vydá zápisový lístek </a:t>
            </a:r>
            <a:r>
              <a:rPr lang="cs-CZ" altLang="cs-CZ" sz="2200" b="1" dirty="0">
                <a:solidFill>
                  <a:srgbClr val="C00000"/>
                </a:solidFill>
              </a:rPr>
              <a:t>krajský úřad </a:t>
            </a:r>
            <a:r>
              <a:rPr lang="cs-CZ" altLang="cs-CZ" sz="2200" dirty="0"/>
              <a:t>příslušný podle místa trvalého pobytu uchazeče</a:t>
            </a:r>
          </a:p>
          <a:p>
            <a:pPr marL="342900" indent="-342900" algn="just"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v případě ztráty nebo zničení zápisového lístku </a:t>
            </a:r>
            <a:r>
              <a:rPr lang="cs-CZ" altLang="cs-CZ" sz="2200" b="1" dirty="0">
                <a:solidFill>
                  <a:srgbClr val="C00000"/>
                </a:solidFill>
              </a:rPr>
              <a:t>vydává náhradní zápisový lístek orgán, který vydal původní zápisový lístek</a:t>
            </a:r>
          </a:p>
        </p:txBody>
      </p:sp>
    </p:spTree>
    <p:extLst>
      <p:ext uri="{BB962C8B-B14F-4D97-AF65-F5344CB8AC3E}">
        <p14:creationId xmlns:p14="http://schemas.microsoft.com/office/powerpoint/2010/main" val="31751160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="" xmlns:a16="http://schemas.microsoft.com/office/drawing/2014/main" id="{87D11534-1D4A-4F73-BA4E-CD826593D747}"/>
              </a:ext>
            </a:extLst>
          </p:cNvPr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96383"/>
            <a:ext cx="7772400" cy="78505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 k přijímacímu řízení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540668" y="1982450"/>
            <a:ext cx="8062664" cy="327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8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200" dirty="0"/>
              <a:t>informace k přijímacímu řízení jsou průběžně zveřejňovány na: </a:t>
            </a:r>
          </a:p>
          <a:p>
            <a:pPr marL="800100" lvl="1" indent="-342900">
              <a:spcBef>
                <a:spcPct val="8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200" dirty="0"/>
              <a:t>Školském portálu Pardubického kraje (</a:t>
            </a:r>
            <a:r>
              <a:rPr lang="cs-CZ" altLang="cs-CZ" sz="2200" dirty="0">
                <a:hlinkClick r:id="rId3" tooltip="https://www.klickevzdelani.cz/Management-skol/Reditelna/Prijimaci-rizeni-na-SS"/>
              </a:rPr>
              <a:t>https://www.klickevzdelani.cz/Management-skol/</a:t>
            </a:r>
            <a:r>
              <a:rPr lang="cs-CZ" altLang="cs-CZ" sz="2200" dirty="0" err="1">
                <a:hlinkClick r:id="rId3" tooltip="https://www.klickevzdelani.cz/Management-skol/Reditelna/Prijimaci-rizeni-na-SS"/>
              </a:rPr>
              <a:t>Reditelna</a:t>
            </a:r>
            <a:r>
              <a:rPr lang="cs-CZ" altLang="cs-CZ" sz="2200" dirty="0">
                <a:hlinkClick r:id="rId3" tooltip="https://www.klickevzdelani.cz/Management-skol/Reditelna/Prijimaci-rizeni-na-SS"/>
              </a:rPr>
              <a:t>/</a:t>
            </a:r>
            <a:r>
              <a:rPr lang="cs-CZ" altLang="cs-CZ" sz="2200" dirty="0" err="1">
                <a:hlinkClick r:id="rId3" tooltip="https://www.klickevzdelani.cz/Management-skol/Reditelna/Prijimaci-rizeni-na-SS"/>
              </a:rPr>
              <a:t>Prijimaci</a:t>
            </a:r>
            <a:r>
              <a:rPr lang="cs-CZ" altLang="cs-CZ" sz="2200" dirty="0">
                <a:hlinkClick r:id="rId3" tooltip="https://www.klickevzdelani.cz/Management-skol/Reditelna/Prijimaci-rizeni-na-SS"/>
              </a:rPr>
              <a:t>-</a:t>
            </a:r>
            <a:r>
              <a:rPr lang="cs-CZ" altLang="cs-CZ" sz="2200" dirty="0" err="1">
                <a:hlinkClick r:id="rId3" tooltip="https://www.klickevzdelani.cz/Management-skol/Reditelna/Prijimaci-rizeni-na-SS"/>
              </a:rPr>
              <a:t>rizeni</a:t>
            </a:r>
            <a:r>
              <a:rPr lang="cs-CZ" altLang="cs-CZ" sz="2200" dirty="0">
                <a:hlinkClick r:id="rId3" tooltip="https://www.klickevzdelani.cz/Management-skol/Reditelna/Prijimaci-rizeni-na-SS"/>
              </a:rPr>
              <a:t>-na-SS</a:t>
            </a:r>
            <a:r>
              <a:rPr lang="cs-CZ" altLang="cs-CZ" sz="2200" dirty="0"/>
              <a:t>), </a:t>
            </a:r>
          </a:p>
          <a:p>
            <a:pPr marL="800100" lvl="1" indent="-342900">
              <a:spcBef>
                <a:spcPct val="8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200" dirty="0"/>
              <a:t>stránkách MŠMT (</a:t>
            </a:r>
            <a:r>
              <a:rPr lang="cs-CZ" altLang="cs-CZ" sz="2200" dirty="0">
                <a:hlinkClick r:id="rId4" tooltip="https://www.msmt.cz/vzdelavani/stredni-vzdelavani/prijimani-na-stredni-skoly-a-konzervatore"/>
              </a:rPr>
              <a:t>https://www.msmt.cz/</a:t>
            </a:r>
            <a:r>
              <a:rPr lang="cs-CZ" altLang="cs-CZ" sz="2200" dirty="0" err="1">
                <a:hlinkClick r:id="rId4" tooltip="https://www.msmt.cz/vzdelavani/stredni-vzdelavani/prijimani-na-stredni-skoly-a-konzervatore"/>
              </a:rPr>
              <a:t>vzdelavani</a:t>
            </a:r>
            <a:r>
              <a:rPr lang="cs-CZ" altLang="cs-CZ" sz="2200" dirty="0">
                <a:hlinkClick r:id="rId4" tooltip="https://www.msmt.cz/vzdelavani/stredni-vzdelavani/prijimani-na-stredni-skoly-a-konzervatore"/>
              </a:rPr>
              <a:t>/</a:t>
            </a:r>
            <a:r>
              <a:rPr lang="cs-CZ" altLang="cs-CZ" sz="2200" dirty="0" err="1">
                <a:hlinkClick r:id="rId4" tooltip="https://www.msmt.cz/vzdelavani/stredni-vzdelavani/prijimani-na-stredni-skoly-a-konzervatore"/>
              </a:rPr>
              <a:t>stredni-vzdelavani</a:t>
            </a:r>
            <a:r>
              <a:rPr lang="cs-CZ" altLang="cs-CZ" sz="2200" dirty="0">
                <a:hlinkClick r:id="rId4" tooltip="https://www.msmt.cz/vzdelavani/stredni-vzdelavani/prijimani-na-stredni-skoly-a-konzervatore"/>
              </a:rPr>
              <a:t>/</a:t>
            </a:r>
            <a:r>
              <a:rPr lang="cs-CZ" altLang="cs-CZ" sz="2200" dirty="0" err="1">
                <a:hlinkClick r:id="rId4" tooltip="https://www.msmt.cz/vzdelavani/stredni-vzdelavani/prijimani-na-stredni-skoly-a-konzervatore"/>
              </a:rPr>
              <a:t>prijimani</a:t>
            </a:r>
            <a:r>
              <a:rPr lang="cs-CZ" altLang="cs-CZ" sz="2200" dirty="0">
                <a:hlinkClick r:id="rId4" tooltip="https://www.msmt.cz/vzdelavani/stredni-vzdelavani/prijimani-na-stredni-skoly-a-konzervatore"/>
              </a:rPr>
              <a:t>-na-</a:t>
            </a:r>
            <a:r>
              <a:rPr lang="cs-CZ" altLang="cs-CZ" sz="2200" dirty="0" err="1">
                <a:hlinkClick r:id="rId4" tooltip="https://www.msmt.cz/vzdelavani/stredni-vzdelavani/prijimani-na-stredni-skoly-a-konzervatore"/>
              </a:rPr>
              <a:t>stredni</a:t>
            </a:r>
            <a:r>
              <a:rPr lang="cs-CZ" altLang="cs-CZ" sz="2200" dirty="0">
                <a:hlinkClick r:id="rId4" tooltip="https://www.msmt.cz/vzdelavani/stredni-vzdelavani/prijimani-na-stredni-skoly-a-konzervatore"/>
              </a:rPr>
              <a:t>-</a:t>
            </a:r>
            <a:r>
              <a:rPr lang="cs-CZ" altLang="cs-CZ" sz="2200" dirty="0" err="1">
                <a:hlinkClick r:id="rId4" tooltip="https://www.msmt.cz/vzdelavani/stredni-vzdelavani/prijimani-na-stredni-skoly-a-konzervatore"/>
              </a:rPr>
              <a:t>skoly</a:t>
            </a:r>
            <a:r>
              <a:rPr lang="cs-CZ" altLang="cs-CZ" sz="2200" dirty="0">
                <a:hlinkClick r:id="rId4" tooltip="https://www.msmt.cz/vzdelavani/stredni-vzdelavani/prijimani-na-stredni-skoly-a-konzervatore"/>
              </a:rPr>
              <a:t>-a-</a:t>
            </a:r>
            <a:r>
              <a:rPr lang="cs-CZ" altLang="cs-CZ" sz="2200" dirty="0" err="1">
                <a:hlinkClick r:id="rId4" tooltip="https://www.msmt.cz/vzdelavani/stredni-vzdelavani/prijimani-na-stredni-skoly-a-konzervatore"/>
              </a:rPr>
              <a:t>konzervatore</a:t>
            </a:r>
            <a:r>
              <a:rPr lang="cs-CZ" altLang="cs-CZ" sz="2200" dirty="0"/>
              <a:t>) </a:t>
            </a:r>
          </a:p>
          <a:p>
            <a:pPr marL="801688" indent="-354013">
              <a:spcBef>
                <a:spcPct val="8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200" dirty="0"/>
              <a:t>stránkách Cermatu (</a:t>
            </a:r>
            <a:r>
              <a:rPr lang="cs-CZ" altLang="cs-CZ" sz="2200" dirty="0">
                <a:hlinkClick r:id="rId5" tooltip="https://prijimacky.cermat.cz/"/>
              </a:rPr>
              <a:t>https://prijimacky.cermat.cz/</a:t>
            </a:r>
            <a:r>
              <a:rPr lang="cs-CZ" altLang="cs-CZ" sz="2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39982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77821"/>
          </a:xfrm>
        </p:spPr>
        <p:txBody>
          <a:bodyPr>
            <a:noAutofit/>
          </a:bodyPr>
          <a:lstStyle/>
          <a:p>
            <a:pPr>
              <a:buSzPct val="100000"/>
              <a:defRPr/>
            </a:pPr>
            <a:r>
              <a:rPr lang="cs-CZ" sz="2800" b="1" dirty="0">
                <a:solidFill>
                  <a:srgbClr val="C00000"/>
                </a:solidFill>
                <a:cs typeface="Arial" panose="020B0604020202020204" pitchFamily="34" charset="0"/>
              </a:rPr>
              <a:t>Vývoj počtu žáků ve středních školách a konzervatoři </a:t>
            </a:r>
            <a:r>
              <a:rPr 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>
                <a:solidFill>
                  <a:srgbClr val="4F81BD">
                    <a:lumMod val="75000"/>
                  </a:srgbClr>
                </a:solidFill>
                <a:cs typeface="Arial" panose="020B0604020202020204" pitchFamily="34" charset="0"/>
              </a:rPr>
              <a:t>Pardubický kraj, školní rok 2020/2021</a:t>
            </a:r>
            <a:endParaRPr lang="cs-CZ" altLang="cs-CZ" sz="2400" b="1" dirty="0">
              <a:solidFill>
                <a:srgbClr val="4F81BD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4</a:t>
            </a:fld>
            <a:endParaRPr lang="cs-CZ"/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5760425"/>
              </p:ext>
            </p:extLst>
          </p:nvPr>
        </p:nvGraphicFramePr>
        <p:xfrm>
          <a:off x="251520" y="1158790"/>
          <a:ext cx="8712968" cy="4703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7368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0" y="0"/>
            <a:ext cx="914400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77821"/>
          </a:xfrm>
        </p:spPr>
        <p:txBody>
          <a:bodyPr>
            <a:noAutofit/>
          </a:bodyPr>
          <a:lstStyle/>
          <a:p>
            <a:pPr>
              <a:buSzPct val="100000"/>
              <a:defRPr/>
            </a:pPr>
            <a:r>
              <a:rPr lang="cs-CZ" sz="2800" b="1" dirty="0">
                <a:solidFill>
                  <a:srgbClr val="C00000"/>
                </a:solidFill>
                <a:cs typeface="Arial" panose="020B0604020202020204" pitchFamily="34" charset="0"/>
              </a:rPr>
              <a:t>Vývoj počtu studentů ve vyšším odborném vzdělávání</a:t>
            </a:r>
            <a:r>
              <a:rPr 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>
                <a:solidFill>
                  <a:srgbClr val="4F81BD">
                    <a:lumMod val="75000"/>
                  </a:srgbClr>
                </a:solidFill>
                <a:cs typeface="Arial" panose="020B0604020202020204" pitchFamily="34" charset="0"/>
              </a:rPr>
              <a:t>Pardubický kraj, školní rok 2020/2021</a:t>
            </a:r>
            <a:endParaRPr lang="cs-CZ" altLang="cs-CZ" sz="2400" b="1" dirty="0">
              <a:solidFill>
                <a:srgbClr val="4F81BD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5</a:t>
            </a:fld>
            <a:endParaRPr lang="cs-CZ"/>
          </a:p>
        </p:txBody>
      </p:sp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790646"/>
              </p:ext>
            </p:extLst>
          </p:nvPr>
        </p:nvGraphicFramePr>
        <p:xfrm>
          <a:off x="251520" y="1245637"/>
          <a:ext cx="8640960" cy="4529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80553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af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4697193"/>
              </p:ext>
            </p:extLst>
          </p:nvPr>
        </p:nvGraphicFramePr>
        <p:xfrm>
          <a:off x="251520" y="1187668"/>
          <a:ext cx="8712968" cy="4761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SzPct val="100000"/>
              <a:defRPr/>
            </a:pPr>
            <a:r>
              <a:rPr 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Narození v jednotlivých okresech Pardubického kraje</a:t>
            </a:r>
            <a:endParaRPr lang="cs-CZ" altLang="cs-CZ" sz="2200" b="1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="" xmlns:a16="http://schemas.microsoft.com/office/drawing/2014/main" id="{327A46E0-952C-4273-A912-548029F44C86}"/>
              </a:ext>
            </a:extLst>
          </p:cNvPr>
          <p:cNvCxnSpPr>
            <a:cxnSpLocks/>
          </p:cNvCxnSpPr>
          <p:nvPr/>
        </p:nvCxnSpPr>
        <p:spPr>
          <a:xfrm flipH="1" flipV="1">
            <a:off x="2790000" y="1340768"/>
            <a:ext cx="1" cy="360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97432AB0-530A-4AC6-A95A-FAE70BD3438D}"/>
              </a:ext>
            </a:extLst>
          </p:cNvPr>
          <p:cNvSpPr txBox="1"/>
          <p:nvPr/>
        </p:nvSpPr>
        <p:spPr>
          <a:xfrm>
            <a:off x="2699792" y="1340768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/>
              <a:t>9. ročník ZŠ</a:t>
            </a:r>
          </a:p>
        </p:txBody>
      </p:sp>
      <p:cxnSp>
        <p:nvCxnSpPr>
          <p:cNvPr id="11" name="Přímá spojnice 10">
            <a:extLst>
              <a:ext uri="{FF2B5EF4-FFF2-40B4-BE49-F238E27FC236}">
                <a16:creationId xmlns="" xmlns:a16="http://schemas.microsoft.com/office/drawing/2014/main" id="{B74D1A4C-3CC3-4AD2-A678-BE6832BD2BC0}"/>
              </a:ext>
            </a:extLst>
          </p:cNvPr>
          <p:cNvCxnSpPr>
            <a:cxnSpLocks/>
          </p:cNvCxnSpPr>
          <p:nvPr/>
        </p:nvCxnSpPr>
        <p:spPr>
          <a:xfrm flipV="1">
            <a:off x="6408000" y="1340768"/>
            <a:ext cx="0" cy="360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103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1205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468660" y="0"/>
            <a:ext cx="8206680" cy="116762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Clr>
                <a:srgbClr val="000000"/>
              </a:buClr>
              <a:buSzPct val="100000"/>
              <a:defRPr/>
            </a:pPr>
            <a:r>
              <a:rPr lang="cs-CZ" altLang="cs-CZ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Průměrná úspěšnost v jednotných přijímacích zkouškách</a:t>
            </a:r>
            <a:r>
              <a:rPr lang="cs-CZ" alt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alt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0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Pardubický kraj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="" xmlns:a16="http://schemas.microsoft.com/office/drawing/2014/main" id="{F92C48FA-CADE-404A-A877-8CC6281D1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230399"/>
              </p:ext>
            </p:extLst>
          </p:nvPr>
        </p:nvGraphicFramePr>
        <p:xfrm>
          <a:off x="215516" y="1448285"/>
          <a:ext cx="8712968" cy="38501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12468">
                  <a:extLst>
                    <a:ext uri="{9D8B030D-6E8A-4147-A177-3AD203B41FA5}">
                      <a16:colId xmlns="" xmlns:a16="http://schemas.microsoft.com/office/drawing/2014/main" val="1867870461"/>
                    </a:ext>
                  </a:extLst>
                </a:gridCol>
                <a:gridCol w="1125125">
                  <a:extLst>
                    <a:ext uri="{9D8B030D-6E8A-4147-A177-3AD203B41FA5}">
                      <a16:colId xmlns="" xmlns:a16="http://schemas.microsoft.com/office/drawing/2014/main" val="349044807"/>
                    </a:ext>
                  </a:extLst>
                </a:gridCol>
                <a:gridCol w="1125125">
                  <a:extLst>
                    <a:ext uri="{9D8B030D-6E8A-4147-A177-3AD203B41FA5}">
                      <a16:colId xmlns="" xmlns:a16="http://schemas.microsoft.com/office/drawing/2014/main" val="3902589861"/>
                    </a:ext>
                  </a:extLst>
                </a:gridCol>
                <a:gridCol w="1125125">
                  <a:extLst>
                    <a:ext uri="{9D8B030D-6E8A-4147-A177-3AD203B41FA5}">
                      <a16:colId xmlns="" xmlns:a16="http://schemas.microsoft.com/office/drawing/2014/main" val="3335267480"/>
                    </a:ext>
                  </a:extLst>
                </a:gridCol>
                <a:gridCol w="1125125">
                  <a:extLst>
                    <a:ext uri="{9D8B030D-6E8A-4147-A177-3AD203B41FA5}">
                      <a16:colId xmlns="" xmlns:a16="http://schemas.microsoft.com/office/drawing/2014/main" val="2115489214"/>
                    </a:ext>
                  </a:extLst>
                </a:gridCol>
              </a:tblGrid>
              <a:tr h="465626"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Obor vzdělání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Šk</a:t>
                      </a:r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 rok 2020/21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Šk. rok 2019/20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11006862"/>
                  </a:ext>
                </a:extLst>
              </a:tr>
              <a:tr h="362961">
                <a:tc vMerge="1"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ČJ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ČJ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003974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Gymnázium 8leté</a:t>
                      </a:r>
                      <a:endParaRPr lang="cs-CZ" sz="20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cs-CZ" sz="22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55,0 %</a:t>
                      </a:r>
                    </a:p>
                  </a:txBody>
                  <a:tcPr marL="36195" marR="36195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cs-CZ" sz="22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46,1 %</a:t>
                      </a:r>
                    </a:p>
                  </a:txBody>
                  <a:tcPr marL="36195" marR="36195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55,1 %</a:t>
                      </a:r>
                      <a:endParaRPr lang="cs-CZ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51,2 %</a:t>
                      </a:r>
                      <a:endParaRPr lang="cs-CZ" sz="22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7145121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Gymnázium 4leté</a:t>
                      </a:r>
                      <a:endParaRPr lang="cs-CZ" sz="20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cs-CZ" sz="22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71,8 %</a:t>
                      </a:r>
                    </a:p>
                  </a:txBody>
                  <a:tcPr marL="36195" marR="36195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cs-CZ" sz="22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59,2 %</a:t>
                      </a:r>
                    </a:p>
                  </a:txBody>
                  <a:tcPr marL="36195" marR="36195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74,7 %</a:t>
                      </a:r>
                      <a:endParaRPr lang="cs-CZ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61,4 %</a:t>
                      </a:r>
                      <a:endParaRPr lang="cs-CZ" sz="22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243019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Lycea</a:t>
                      </a:r>
                      <a:endParaRPr lang="cs-CZ" sz="20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cs-CZ" sz="22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55,9 %</a:t>
                      </a:r>
                    </a:p>
                  </a:txBody>
                  <a:tcPr marL="36195" marR="36195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cs-CZ" sz="22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40,0 %</a:t>
                      </a:r>
                    </a:p>
                  </a:txBody>
                  <a:tcPr marL="36195" marR="36195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60,3 %</a:t>
                      </a:r>
                      <a:endParaRPr lang="cs-CZ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44,8 %</a:t>
                      </a:r>
                      <a:endParaRPr lang="cs-CZ" sz="22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Střední odborné školy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(obory vzdělání kategorie M)</a:t>
                      </a:r>
                      <a:endParaRPr lang="cs-CZ" sz="20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cs-CZ" sz="22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55,4 %</a:t>
                      </a:r>
                    </a:p>
                  </a:txBody>
                  <a:tcPr marL="36195" marR="36195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cs-CZ" sz="22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40,2 %</a:t>
                      </a:r>
                    </a:p>
                  </a:txBody>
                  <a:tcPr marL="36195" marR="36195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59,6 %</a:t>
                      </a:r>
                      <a:endParaRPr lang="cs-CZ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44,2 %</a:t>
                      </a:r>
                      <a:endParaRPr lang="cs-CZ" sz="22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63535773"/>
                  </a:ext>
                </a:extLst>
              </a:tr>
              <a:tr h="553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Střední odborná učiliště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(obory vzdělání kategorie L/0)</a:t>
                      </a:r>
                      <a:endParaRPr lang="cs-CZ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cs-CZ" sz="22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45,0 %</a:t>
                      </a:r>
                    </a:p>
                  </a:txBody>
                  <a:tcPr marL="36195" marR="36195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cs-CZ" sz="22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31,8 %</a:t>
                      </a:r>
                    </a:p>
                  </a:txBody>
                  <a:tcPr marL="36195" marR="36195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51,7 %</a:t>
                      </a:r>
                      <a:endParaRPr lang="cs-CZ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36,2 %</a:t>
                      </a:r>
                      <a:endParaRPr lang="cs-CZ" sz="22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512036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Nástavbové studium</a:t>
                      </a:r>
                      <a:endParaRPr lang="cs-CZ" sz="20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cs-CZ" sz="22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39,2 %</a:t>
                      </a:r>
                    </a:p>
                  </a:txBody>
                  <a:tcPr marL="36195" marR="36195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cs-CZ" sz="22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18,5 %</a:t>
                      </a:r>
                    </a:p>
                  </a:txBody>
                  <a:tcPr marL="36195" marR="36195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42,7 %</a:t>
                      </a:r>
                      <a:endParaRPr lang="cs-CZ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21,7 %</a:t>
                      </a:r>
                      <a:endParaRPr lang="cs-CZ" sz="22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2634806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42392" y="5338250"/>
            <a:ext cx="8786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Pozn.: Ve šk. roce 2020/21 konali př. zkoušky pouze uchazeči o maturitní obory vzdělání </a:t>
            </a:r>
          </a:p>
          <a:p>
            <a:r>
              <a:rPr lang="cs-CZ" i="1" dirty="0"/>
              <a:t>            s</a:t>
            </a:r>
            <a:r>
              <a:rPr lang="cs-CZ" dirty="0"/>
              <a:t> </a:t>
            </a:r>
            <a:r>
              <a:rPr lang="cs-CZ" i="1" dirty="0"/>
              <a:t>převisem přihlášených ke studiu (přibližně 70 % uchazečů o maturitní obory)</a:t>
            </a:r>
          </a:p>
        </p:txBody>
      </p:sp>
    </p:spTree>
    <p:extLst>
      <p:ext uri="{BB962C8B-B14F-4D97-AF65-F5344CB8AC3E}">
        <p14:creationId xmlns:p14="http://schemas.microsoft.com/office/powerpoint/2010/main" val="53066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1205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468660" y="0"/>
            <a:ext cx="8206680" cy="116762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Clr>
                <a:srgbClr val="000000"/>
              </a:buClr>
              <a:buSzPct val="100000"/>
              <a:defRPr/>
            </a:pPr>
            <a:r>
              <a:rPr lang="cs-CZ" altLang="cs-CZ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Odvolací řízení ve věci nepřijetí ke vzdělávání v SŠ</a:t>
            </a:r>
            <a:r>
              <a:rPr lang="cs-CZ" alt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alt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0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Pardubický kraj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456718"/>
              </p:ext>
            </p:extLst>
          </p:nvPr>
        </p:nvGraphicFramePr>
        <p:xfrm>
          <a:off x="143508" y="2221632"/>
          <a:ext cx="8856984" cy="30243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81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81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81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810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810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1810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1810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1810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740661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Škola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2013/14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00" marR="468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2014/15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00" marR="468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2015/16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00" marR="468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2016/17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00" marR="468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2017/18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00" marR="468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2018/19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00" marR="468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2019/20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00" marR="468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2020/21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00" marR="468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6734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SOŠ</a:t>
                      </a:r>
                      <a:endParaRPr lang="cs-CZ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24</a:t>
                      </a:r>
                      <a:endParaRPr lang="cs-CZ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78</a:t>
                      </a:r>
                      <a:endParaRPr lang="cs-CZ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131</a:t>
                      </a:r>
                      <a:endParaRPr lang="cs-CZ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79</a:t>
                      </a:r>
                      <a:endParaRPr lang="cs-CZ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47</a:t>
                      </a:r>
                      <a:endParaRPr lang="cs-CZ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161</a:t>
                      </a:r>
                      <a:endParaRPr lang="cs-CZ" sz="1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28</a:t>
                      </a:r>
                      <a:endParaRPr lang="cs-CZ" sz="1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152</a:t>
                      </a:r>
                      <a:endParaRPr lang="cs-CZ" sz="1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6734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Gymnázia</a:t>
                      </a:r>
                      <a:endParaRPr lang="cs-CZ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91</a:t>
                      </a:r>
                      <a:endParaRPr lang="cs-CZ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118</a:t>
                      </a:r>
                      <a:endParaRPr lang="cs-CZ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97</a:t>
                      </a:r>
                      <a:endParaRPr lang="cs-CZ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75</a:t>
                      </a:r>
                      <a:endParaRPr lang="cs-CZ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74</a:t>
                      </a:r>
                      <a:endParaRPr lang="cs-CZ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132</a:t>
                      </a:r>
                      <a:endParaRPr lang="cs-CZ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0</a:t>
                      </a:r>
                      <a:endParaRPr lang="cs-CZ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158</a:t>
                      </a:r>
                      <a:endParaRPr lang="cs-CZ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6734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Konzervatoř</a:t>
                      </a:r>
                      <a:endParaRPr lang="cs-CZ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33</a:t>
                      </a:r>
                      <a:endParaRPr lang="cs-CZ" sz="1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7</a:t>
                      </a:r>
                      <a:endParaRPr lang="cs-CZ" sz="1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16</a:t>
                      </a:r>
                      <a:endParaRPr lang="cs-CZ" sz="1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12</a:t>
                      </a:r>
                      <a:endParaRPr lang="cs-CZ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14</a:t>
                      </a:r>
                      <a:endParaRPr lang="cs-CZ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12</a:t>
                      </a:r>
                      <a:endParaRPr lang="cs-CZ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7</a:t>
                      </a:r>
                      <a:endParaRPr lang="cs-CZ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13</a:t>
                      </a:r>
                      <a:endParaRPr lang="cs-CZ" sz="1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6734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VOŠ</a:t>
                      </a:r>
                      <a:endParaRPr lang="cs-CZ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30</a:t>
                      </a:r>
                      <a:endParaRPr lang="cs-CZ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19</a:t>
                      </a:r>
                      <a:endParaRPr lang="cs-CZ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7</a:t>
                      </a:r>
                      <a:endParaRPr lang="cs-CZ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0</a:t>
                      </a:r>
                      <a:endParaRPr lang="cs-CZ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0</a:t>
                      </a:r>
                      <a:endParaRPr lang="cs-CZ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0</a:t>
                      </a:r>
                      <a:endParaRPr lang="cs-CZ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0</a:t>
                      </a:r>
                      <a:endParaRPr lang="cs-CZ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0</a:t>
                      </a:r>
                      <a:endParaRPr lang="cs-CZ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6734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Celkem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178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222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251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166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135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305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35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323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043608" y="1631221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C00000"/>
                </a:solidFill>
              </a:rPr>
              <a:t>Vývoj počtu odvolání předaných k vyřízení Pardubickému kraji</a:t>
            </a:r>
          </a:p>
        </p:txBody>
      </p:sp>
    </p:spTree>
    <p:extLst>
      <p:ext uri="{BB962C8B-B14F-4D97-AF65-F5344CB8AC3E}">
        <p14:creationId xmlns:p14="http://schemas.microsoft.com/office/powerpoint/2010/main" val="1973544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SzPct val="100000"/>
              <a:defRPr/>
            </a:pP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Přijímací řízení</a:t>
            </a:r>
            <a:r>
              <a:rPr lang="cs-CZ" sz="24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školním roce 2021/2022</a:t>
            </a:r>
            <a:endParaRPr lang="cs-CZ" altLang="cs-CZ" sz="2200" b="1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FAF9F59C-0F48-49F7-91CA-187E3D3FC005}"/>
              </a:ext>
            </a:extLst>
          </p:cNvPr>
          <p:cNvSpPr/>
          <p:nvPr/>
        </p:nvSpPr>
        <p:spPr>
          <a:xfrm>
            <a:off x="491162" y="1900432"/>
            <a:ext cx="8161675" cy="4167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200" b="1" dirty="0"/>
              <a:t>legislativa</a:t>
            </a:r>
            <a:r>
              <a:rPr lang="cs-CZ" sz="2200" dirty="0"/>
              <a:t> k přijímacímu řízení </a:t>
            </a:r>
            <a:r>
              <a:rPr lang="cs-CZ" sz="2200" b="1" dirty="0">
                <a:solidFill>
                  <a:srgbClr val="C00000"/>
                </a:solidFill>
              </a:rPr>
              <a:t>bez zásadních změn</a:t>
            </a: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200" dirty="0"/>
              <a:t>změna doporučené </a:t>
            </a:r>
            <a:r>
              <a:rPr lang="cs-CZ" sz="2200" b="1" dirty="0"/>
              <a:t>bodové hranice </a:t>
            </a:r>
            <a:r>
              <a:rPr lang="cs-CZ" sz="2200" dirty="0"/>
              <a:t>v jednotných testech potřebné pro přijetí do čtyřletých </a:t>
            </a:r>
            <a:r>
              <a:rPr lang="cs-CZ" sz="2200" b="1" dirty="0"/>
              <a:t>maturitních oborů středních odborných škol </a:t>
            </a:r>
            <a:r>
              <a:rPr lang="cs-CZ" sz="2200" dirty="0"/>
              <a:t>zřizovaných Pardubickým krajem</a:t>
            </a:r>
            <a:r>
              <a:rPr lang="cs-CZ" sz="2200" b="1" dirty="0"/>
              <a:t> z 20 </a:t>
            </a:r>
            <a:r>
              <a:rPr lang="cs-CZ" altLang="cs-CZ" sz="2200" b="1" dirty="0"/>
              <a:t>na</a:t>
            </a:r>
            <a:r>
              <a:rPr lang="cs-CZ" altLang="cs-CZ" sz="2200" dirty="0"/>
              <a:t> </a:t>
            </a:r>
            <a:r>
              <a:rPr lang="cs-CZ" altLang="cs-CZ" sz="2200" b="1" dirty="0"/>
              <a:t>25 bodů</a:t>
            </a: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200" dirty="0"/>
              <a:t>možnost vzdělávat se zároveň v oboru vzdělání kategorie L/0 a kategorie H, tj. za 4 roky studia získat výuční list i maturitní zkoušku</a:t>
            </a: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200" dirty="0"/>
              <a:t>MŠMT avizovalo úpravu specifikací jednotných přijímacích zkoušek s</a:t>
            </a:r>
            <a:r>
              <a:rPr lang="cs-CZ" sz="2400" dirty="0"/>
              <a:t> </a:t>
            </a:r>
            <a:r>
              <a:rPr lang="cs-CZ" altLang="cs-CZ" sz="2200" dirty="0"/>
              <a:t>ohledem na distanční výuku (pouze pro 4leté obory)</a:t>
            </a: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2200" b="1" dirty="0">
              <a:solidFill>
                <a:srgbClr val="C00000"/>
              </a:solidFill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</a:pPr>
            <a:endParaRPr lang="cs-CZ" sz="2200" b="1" dirty="0"/>
          </a:p>
        </p:txBody>
      </p:sp>
    </p:spTree>
    <p:extLst>
      <p:ext uri="{BB962C8B-B14F-4D97-AF65-F5344CB8AC3E}">
        <p14:creationId xmlns:p14="http://schemas.microsoft.com/office/powerpoint/2010/main" val="37670279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2735</TotalTime>
  <Words>1645</Words>
  <Application>Microsoft Office PowerPoint</Application>
  <PresentationFormat>Předvádění na obrazovce (4:3)</PresentationFormat>
  <Paragraphs>312</Paragraphs>
  <Slides>31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6" baseType="lpstr">
      <vt:lpstr>Arial</vt:lpstr>
      <vt:lpstr>Calibri</vt:lpstr>
      <vt:lpstr>Symbol</vt:lpstr>
      <vt:lpstr>Times New Roman</vt:lpstr>
      <vt:lpstr>Motiv systému Office</vt:lpstr>
      <vt:lpstr>Přijímací řízení  ve školním roce 2021/2022</vt:lpstr>
      <vt:lpstr>Vývoj počtu dětí v předškolním vzdělávání Pardubický kraj, školní rok 2020/2021</vt:lpstr>
      <vt:lpstr>Vývoj počtu žáků v základním vzdělávání Pardubický kraj, školní rok 2020/2021</vt:lpstr>
      <vt:lpstr>Vývoj počtu žáků ve středních školách a konzervatoři  Pardubický kraj, školní rok 2020/2021</vt:lpstr>
      <vt:lpstr>Vývoj počtu studentů ve vyšším odborném vzdělávání Pardubický kraj, školní rok 2020/2021</vt:lpstr>
      <vt:lpstr>Narození v jednotlivých okresech Pardubického kraje</vt:lpstr>
      <vt:lpstr>Průměrná úspěšnost v jednotných přijímacích zkouškách Pardubický kraj</vt:lpstr>
      <vt:lpstr>Odvolací řízení ve věci nepřijetí ke vzdělávání v SŠ Pardubický kraj</vt:lpstr>
      <vt:lpstr>Přijímací řízení ve školním roce 2021/2022</vt:lpstr>
      <vt:lpstr>Kombinace oborů vzdělání kategorie L/0 + H</vt:lpstr>
      <vt:lpstr>Prezentace aplikace PowerPoint</vt:lpstr>
      <vt:lpstr>Příklad vyplnění přihlášky ke vzdělávání v SŠ </vt:lpstr>
      <vt:lpstr>Nové obory vzdělání</vt:lpstr>
      <vt:lpstr>Tiskopisy přihlášek ke vzdělávání pro školní rok 2021/2022</vt:lpstr>
      <vt:lpstr>Přihláška ke vzdělávání </vt:lpstr>
      <vt:lpstr>Přihláška ke vzdělávání </vt:lpstr>
      <vt:lpstr>Přijímací zkoušky</vt:lpstr>
      <vt:lpstr>Přijímací zkoušky</vt:lpstr>
      <vt:lpstr>Termíny konání přijímacích zkoušek</vt:lpstr>
      <vt:lpstr>Přihlašování ke vzdělávání</vt:lpstr>
      <vt:lpstr>Přihlašování ke vzdělávání</vt:lpstr>
      <vt:lpstr>Specifikace jednotných zkoušek</vt:lpstr>
      <vt:lpstr>Hodnocení uchazečů  v rámci 1. kola přijímacího řízení</vt:lpstr>
      <vt:lpstr>Hodnocení uchazečů  v rámci 1. kola přijímacího řízení</vt:lpstr>
      <vt:lpstr>Výsledky přijímacího řízení</vt:lpstr>
      <vt:lpstr>Přijímání do oborů vzdělání  s talentovou zkouškou</vt:lpstr>
      <vt:lpstr>Další kola přijímacího řízení</vt:lpstr>
      <vt:lpstr>Zápisový lístek</vt:lpstr>
      <vt:lpstr>Zápisový lístek</vt:lpstr>
      <vt:lpstr>Zápisový lístek</vt:lpstr>
      <vt:lpstr>Informace k přijímacímu řízení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Brhel</dc:creator>
  <cp:lastModifiedBy>Pospíšilová Petra Mgr.</cp:lastModifiedBy>
  <cp:revision>157</cp:revision>
  <dcterms:created xsi:type="dcterms:W3CDTF">2017-03-06T15:56:02Z</dcterms:created>
  <dcterms:modified xsi:type="dcterms:W3CDTF">2021-10-15T07:43:06Z</dcterms:modified>
</cp:coreProperties>
</file>